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1"/>
  </p:notesMasterIdLst>
  <p:sldIdLst>
    <p:sldId id="258" r:id="rId5"/>
    <p:sldId id="328" r:id="rId6"/>
    <p:sldId id="284" r:id="rId7"/>
    <p:sldId id="310" r:id="rId8"/>
    <p:sldId id="325" r:id="rId9"/>
    <p:sldId id="326" r:id="rId10"/>
    <p:sldId id="308" r:id="rId11"/>
    <p:sldId id="324" r:id="rId12"/>
    <p:sldId id="287" r:id="rId13"/>
    <p:sldId id="307" r:id="rId14"/>
    <p:sldId id="309" r:id="rId15"/>
    <p:sldId id="303" r:id="rId16"/>
    <p:sldId id="304" r:id="rId17"/>
    <p:sldId id="302" r:id="rId18"/>
    <p:sldId id="269" r:id="rId19"/>
    <p:sldId id="271" r:id="rId20"/>
    <p:sldId id="311" r:id="rId21"/>
    <p:sldId id="277" r:id="rId22"/>
    <p:sldId id="273" r:id="rId23"/>
    <p:sldId id="266" r:id="rId24"/>
    <p:sldId id="270" r:id="rId25"/>
    <p:sldId id="312" r:id="rId26"/>
    <p:sldId id="260" r:id="rId27"/>
    <p:sldId id="265" r:id="rId28"/>
    <p:sldId id="299" r:id="rId29"/>
    <p:sldId id="313" r:id="rId30"/>
    <p:sldId id="272" r:id="rId31"/>
    <p:sldId id="298" r:id="rId32"/>
    <p:sldId id="262" r:id="rId33"/>
    <p:sldId id="301" r:id="rId34"/>
    <p:sldId id="314" r:id="rId35"/>
    <p:sldId id="263" r:id="rId36"/>
    <p:sldId id="305" r:id="rId37"/>
    <p:sldId id="283" r:id="rId38"/>
    <p:sldId id="297" r:id="rId39"/>
    <p:sldId id="275" r:id="rId40"/>
    <p:sldId id="330" r:id="rId41"/>
    <p:sldId id="319" r:id="rId42"/>
    <p:sldId id="327" r:id="rId43"/>
    <p:sldId id="296" r:id="rId44"/>
    <p:sldId id="281" r:id="rId45"/>
    <p:sldId id="320" r:id="rId46"/>
    <p:sldId id="264" r:id="rId47"/>
    <p:sldId id="267" r:id="rId48"/>
    <p:sldId id="279" r:id="rId49"/>
    <p:sldId id="285" r:id="rId50"/>
    <p:sldId id="321" r:id="rId51"/>
    <p:sldId id="280" r:id="rId52"/>
    <p:sldId id="268" r:id="rId53"/>
    <p:sldId id="278" r:id="rId54"/>
    <p:sldId id="291" r:id="rId55"/>
    <p:sldId id="323" r:id="rId56"/>
    <p:sldId id="329" r:id="rId57"/>
    <p:sldId id="282" r:id="rId58"/>
    <p:sldId id="300" r:id="rId59"/>
    <p:sldId id="259" r:id="rId60"/>
  </p:sldIdLst>
  <p:sldSz cx="9144000" cy="6858000" type="screen4x3"/>
  <p:notesSz cx="6797675" cy="9872663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60" autoAdjust="0"/>
    <p:restoredTop sz="93792" autoAdjust="0"/>
  </p:normalViewPr>
  <p:slideViewPr>
    <p:cSldViewPr>
      <p:cViewPr>
        <p:scale>
          <a:sx n="62" d="100"/>
          <a:sy n="62" d="100"/>
        </p:scale>
        <p:origin x="156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340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40B1CA-7EA7-4163-B6FB-A4664C8519EE}" type="datetimeFigureOut">
              <a:rPr lang="sv-SE" smtClean="0"/>
              <a:t>2024-11-20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3488"/>
            <a:ext cx="444182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77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C45285-5AFB-4029-8233-14CE1B09A0B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44616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effectLst/>
                <a:latin typeface="Source Sans Pro" panose="020B0503030403020204" pitchFamily="34" charset="0"/>
              </a:rPr>
              <a:t>Caspar David Friedrich, </a:t>
            </a:r>
            <a:r>
              <a:rPr lang="en-US" b="0" i="1" dirty="0" err="1">
                <a:effectLst/>
                <a:latin typeface="Source Sans Pro" panose="020B0503030403020204" pitchFamily="34" charset="0"/>
              </a:rPr>
              <a:t>Två</a:t>
            </a:r>
            <a:r>
              <a:rPr lang="en-US" b="0" i="1" dirty="0">
                <a:effectLst/>
                <a:latin typeface="Source Sans Pro" panose="020B0503030403020204" pitchFamily="34" charset="0"/>
              </a:rPr>
              <a:t> </a:t>
            </a:r>
            <a:r>
              <a:rPr lang="en-US" b="0" i="1" dirty="0" err="1">
                <a:effectLst/>
                <a:latin typeface="Source Sans Pro" panose="020B0503030403020204" pitchFamily="34" charset="0"/>
              </a:rPr>
              <a:t>män</a:t>
            </a:r>
            <a:r>
              <a:rPr lang="en-US" b="0" i="1" dirty="0">
                <a:effectLst/>
                <a:latin typeface="Source Sans Pro" panose="020B0503030403020204" pitchFamily="34" charset="0"/>
              </a:rPr>
              <a:t> </a:t>
            </a:r>
            <a:r>
              <a:rPr lang="en-US" b="0" i="1" dirty="0" err="1">
                <a:effectLst/>
                <a:latin typeface="Source Sans Pro" panose="020B0503030403020204" pitchFamily="34" charset="0"/>
              </a:rPr>
              <a:t>som</a:t>
            </a:r>
            <a:r>
              <a:rPr lang="en-US" b="0" i="1" dirty="0">
                <a:effectLst/>
                <a:latin typeface="Source Sans Pro" panose="020B0503030403020204" pitchFamily="34" charset="0"/>
              </a:rPr>
              <a:t> ser </a:t>
            </a:r>
            <a:r>
              <a:rPr lang="en-US" b="0" i="1" dirty="0" err="1">
                <a:effectLst/>
                <a:latin typeface="Source Sans Pro" panose="020B0503030403020204" pitchFamily="34" charset="0"/>
              </a:rPr>
              <a:t>på</a:t>
            </a:r>
            <a:r>
              <a:rPr lang="en-US" b="0" i="1" dirty="0">
                <a:effectLst/>
                <a:latin typeface="Source Sans Pro" panose="020B0503030403020204" pitchFamily="34" charset="0"/>
              </a:rPr>
              <a:t> </a:t>
            </a:r>
            <a:r>
              <a:rPr lang="en-US" b="0" i="1" dirty="0" err="1">
                <a:effectLst/>
                <a:latin typeface="Source Sans Pro" panose="020B0503030403020204" pitchFamily="34" charset="0"/>
              </a:rPr>
              <a:t>månen</a:t>
            </a:r>
            <a:r>
              <a:rPr lang="en-US" b="0" i="1" dirty="0">
                <a:effectLst/>
                <a:latin typeface="Source Sans Pro" panose="020B0503030403020204" pitchFamily="34" charset="0"/>
              </a:rPr>
              <a:t>, </a:t>
            </a:r>
            <a:r>
              <a:rPr lang="en-US" b="0" i="0" dirty="0">
                <a:effectLst/>
                <a:latin typeface="Source Sans Pro" panose="020B0503030403020204" pitchFamily="34" charset="0"/>
              </a:rPr>
              <a:t>1830-talet, </a:t>
            </a:r>
            <a:r>
              <a:rPr lang="en-US" b="0" i="0" dirty="0" err="1">
                <a:effectLst/>
                <a:latin typeface="Source Sans Pro" panose="020B0503030403020204" pitchFamily="34" charset="0"/>
              </a:rPr>
              <a:t>olja</a:t>
            </a:r>
            <a:r>
              <a:rPr lang="en-US" b="0" i="0" dirty="0">
                <a:effectLst/>
                <a:latin typeface="Source Sans Pro" panose="020B0503030403020204" pitchFamily="34" charset="0"/>
              </a:rPr>
              <a:t> </a:t>
            </a:r>
            <a:r>
              <a:rPr lang="en-US" b="0" i="0" dirty="0" err="1">
                <a:effectLst/>
                <a:latin typeface="Source Sans Pro" panose="020B0503030403020204" pitchFamily="34" charset="0"/>
              </a:rPr>
              <a:t>på</a:t>
            </a:r>
            <a:r>
              <a:rPr lang="en-US" b="0" i="0" dirty="0">
                <a:effectLst/>
                <a:latin typeface="Source Sans Pro" panose="020B0503030403020204" pitchFamily="34" charset="0"/>
              </a:rPr>
              <a:t> </a:t>
            </a:r>
            <a:r>
              <a:rPr lang="en-US" b="0" i="0" dirty="0" err="1">
                <a:effectLst/>
                <a:latin typeface="Source Sans Pro" panose="020B0503030403020204" pitchFamily="34" charset="0"/>
              </a:rPr>
              <a:t>duk</a:t>
            </a:r>
            <a:br>
              <a:rPr lang="it-IT" b="0" i="0" dirty="0">
                <a:effectLst/>
                <a:latin typeface="Source Sans Pro" panose="020B0503030403020204" pitchFamily="34" charset="0"/>
              </a:rPr>
            </a:br>
            <a:r>
              <a:rPr lang="it-IT" b="0" i="0" dirty="0">
                <a:effectLst/>
                <a:latin typeface="Source Sans Pro" panose="020B0503030403020204" pitchFamily="34" charset="0"/>
              </a:rPr>
              <a:t>Foto: Private Collection / </a:t>
            </a:r>
            <a:r>
              <a:rPr lang="it-IT" b="0" i="0" dirty="0" err="1">
                <a:effectLst/>
                <a:latin typeface="Source Sans Pro" panose="020B0503030403020204" pitchFamily="34" charset="0"/>
              </a:rPr>
              <a:t>Galerie</a:t>
            </a:r>
            <a:r>
              <a:rPr lang="it-IT" b="0" i="0" dirty="0">
                <a:effectLst/>
                <a:latin typeface="Source Sans Pro" panose="020B0503030403020204" pitchFamily="34" charset="0"/>
              </a:rPr>
              <a:t> Hans Hamburg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45285-5AFB-4029-8233-14CE1B09A0BF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782309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0" i="0" dirty="0">
                <a:solidFill>
                  <a:srgbClr val="FFFFFF"/>
                </a:solidFill>
                <a:effectLst/>
                <a:latin typeface="var(--user-brandFontStackBase, SourceSansPro, Helvetica, Arial, sans-serif)"/>
              </a:rPr>
              <a:t>Michel-Martin </a:t>
            </a:r>
            <a:r>
              <a:rPr lang="sv-SE" b="0" i="0" dirty="0" err="1">
                <a:solidFill>
                  <a:srgbClr val="FFFFFF"/>
                </a:solidFill>
                <a:effectLst/>
                <a:latin typeface="var(--user-brandFontStackBase, SourceSansPro, Helvetica, Arial, sans-serif)"/>
              </a:rPr>
              <a:t>Drolling</a:t>
            </a:r>
            <a:r>
              <a:rPr lang="sv-SE" b="0" i="0" dirty="0">
                <a:solidFill>
                  <a:srgbClr val="FFFFFF"/>
                </a:solidFill>
                <a:effectLst/>
                <a:latin typeface="var(--user-brandFontStackBase, SourceSansPro, Helvetica, Arial, sans-serif)"/>
              </a:rPr>
              <a:t>, </a:t>
            </a:r>
            <a:r>
              <a:rPr lang="sv-SE" b="0" i="1" dirty="0" err="1">
                <a:solidFill>
                  <a:srgbClr val="FFFFFF"/>
                </a:solidFill>
                <a:effectLst/>
                <a:latin typeface="var(--user-brandFontStackBase, SourceSansPro, Helvetica, Arial, sans-serif)"/>
              </a:rPr>
              <a:t>Alix</a:t>
            </a:r>
            <a:r>
              <a:rPr lang="sv-SE" b="0" i="1" dirty="0">
                <a:solidFill>
                  <a:srgbClr val="FFFFFF"/>
                </a:solidFill>
                <a:effectLst/>
                <a:latin typeface="var(--user-brandFontStackBase, SourceSansPro, Helvetica, Arial, sans-serif)"/>
              </a:rPr>
              <a:t> de Tournon </a:t>
            </a:r>
            <a:r>
              <a:rPr lang="sv-SE" b="0" i="1" dirty="0" err="1">
                <a:solidFill>
                  <a:srgbClr val="FFFFFF"/>
                </a:solidFill>
                <a:effectLst/>
                <a:latin typeface="var(--user-brandFontStackBase, SourceSansPro, Helvetica, Arial, sans-serif)"/>
              </a:rPr>
              <a:t>Simiane</a:t>
            </a:r>
            <a:r>
              <a:rPr lang="sv-SE" b="0" i="1" dirty="0">
                <a:solidFill>
                  <a:srgbClr val="FFFFFF"/>
                </a:solidFill>
                <a:effectLst/>
                <a:latin typeface="var(--user-brandFontStackBase, SourceSansPro, Helvetica, Arial, sans-serif)"/>
              </a:rPr>
              <a:t> (1812-1886),</a:t>
            </a:r>
            <a:r>
              <a:rPr lang="sv-SE" b="0" i="0" dirty="0">
                <a:solidFill>
                  <a:srgbClr val="FFFFFF"/>
                </a:solidFill>
                <a:effectLst/>
                <a:latin typeface="var(--user-brandFontStackBase, SourceSansPro, Helvetica, Arial, sans-serif)"/>
              </a:rPr>
              <a:t>1847, olja på duk</a:t>
            </a:r>
          </a:p>
          <a:p>
            <a:r>
              <a:rPr lang="sv-SE" dirty="0"/>
              <a:t>Foto: Anna Danielsson / Nationalmuseum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45285-5AFB-4029-8233-14CE1B09A0BF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371492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0" i="0" dirty="0">
                <a:solidFill>
                  <a:srgbClr val="FFFFFF"/>
                </a:solidFill>
                <a:effectLst/>
                <a:latin typeface="var(--user-brandFontStackBase, SourceSansPro, Helvetica, Arial, sans-serif)"/>
              </a:rPr>
              <a:t>Albert </a:t>
            </a:r>
            <a:r>
              <a:rPr lang="sv-SE" b="0" i="0" dirty="0" err="1">
                <a:solidFill>
                  <a:srgbClr val="FFFFFF"/>
                </a:solidFill>
                <a:effectLst/>
                <a:latin typeface="var(--user-brandFontStackBase, SourceSansPro, Helvetica, Arial, sans-serif)"/>
              </a:rPr>
              <a:t>Küchler</a:t>
            </a:r>
            <a:r>
              <a:rPr lang="sv-SE" b="0" i="0" dirty="0">
                <a:solidFill>
                  <a:srgbClr val="FFFFFF"/>
                </a:solidFill>
                <a:effectLst/>
                <a:latin typeface="var(--user-brandFontStackBase, SourceSansPro, Helvetica, Arial, sans-serif)"/>
              </a:rPr>
              <a:t>, </a:t>
            </a:r>
            <a:r>
              <a:rPr lang="sv-SE" b="0" i="1" dirty="0">
                <a:solidFill>
                  <a:srgbClr val="FFFFFF"/>
                </a:solidFill>
                <a:effectLst/>
                <a:latin typeface="var(--user-brandFontStackBase, SourceSansPro, Helvetica, Arial, sans-serif)"/>
              </a:rPr>
              <a:t>Studie av en kvinna bakifrån</a:t>
            </a:r>
            <a:r>
              <a:rPr lang="sv-SE" b="0" i="0" dirty="0">
                <a:solidFill>
                  <a:srgbClr val="FFFFFF"/>
                </a:solidFill>
                <a:effectLst/>
                <a:latin typeface="var(--user-brandFontStackBase, SourceSansPro, Helvetica, Arial, sans-serif)"/>
              </a:rPr>
              <a:t>,1845, olja på papper uppklistrat på kartong</a:t>
            </a:r>
          </a:p>
          <a:p>
            <a:r>
              <a:rPr lang="nn-NO" b="0" i="0" dirty="0">
                <a:effectLst/>
                <a:latin typeface="Source Sans Pro" panose="020B0503030403020204" pitchFamily="34" charset="0"/>
              </a:rPr>
              <a:t>Foto: Cecilia Heisser / Nationalmuseum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45285-5AFB-4029-8233-14CE1B09A0BF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636196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effectLst/>
                <a:latin typeface="Source Sans Pro" panose="020B0503030403020204" pitchFamily="34" charset="0"/>
              </a:rPr>
              <a:t>Johan Christian Dahl, </a:t>
            </a:r>
            <a:r>
              <a:rPr lang="en-US" b="0" i="1" dirty="0" err="1">
                <a:effectLst/>
                <a:latin typeface="Source Sans Pro" panose="020B0503030403020204" pitchFamily="34" charset="0"/>
              </a:rPr>
              <a:t>Vy</a:t>
            </a:r>
            <a:r>
              <a:rPr lang="en-US" b="0" i="1" dirty="0">
                <a:effectLst/>
                <a:latin typeface="Source Sans Pro" panose="020B0503030403020204" pitchFamily="34" charset="0"/>
              </a:rPr>
              <a:t> </a:t>
            </a:r>
            <a:r>
              <a:rPr lang="en-US" b="0" i="1" dirty="0" err="1">
                <a:effectLst/>
                <a:latin typeface="Source Sans Pro" panose="020B0503030403020204" pitchFamily="34" charset="0"/>
              </a:rPr>
              <a:t>från</a:t>
            </a:r>
            <a:r>
              <a:rPr lang="en-US" b="0" i="1" dirty="0">
                <a:effectLst/>
                <a:latin typeface="Source Sans Pro" panose="020B0503030403020204" pitchFamily="34" charset="0"/>
              </a:rPr>
              <a:t> </a:t>
            </a:r>
            <a:r>
              <a:rPr lang="en-US" b="0" i="1" dirty="0" err="1">
                <a:effectLst/>
                <a:latin typeface="Source Sans Pro" panose="020B0503030403020204" pitchFamily="34" charset="0"/>
              </a:rPr>
              <a:t>Bastei</a:t>
            </a:r>
            <a:r>
              <a:rPr lang="en-US" b="0" i="1" dirty="0">
                <a:effectLst/>
                <a:latin typeface="Source Sans Pro" panose="020B0503030403020204" pitchFamily="34" charset="0"/>
              </a:rPr>
              <a:t>, </a:t>
            </a:r>
            <a:r>
              <a:rPr lang="en-US" b="0" i="0" dirty="0">
                <a:effectLst/>
                <a:latin typeface="Source Sans Pro" panose="020B0503030403020204" pitchFamily="34" charset="0"/>
              </a:rPr>
              <a:t>1819, </a:t>
            </a:r>
            <a:r>
              <a:rPr lang="en-US" b="0" i="0" dirty="0" err="1">
                <a:effectLst/>
                <a:latin typeface="Source Sans Pro" panose="020B0503030403020204" pitchFamily="34" charset="0"/>
              </a:rPr>
              <a:t>olja</a:t>
            </a:r>
            <a:r>
              <a:rPr lang="en-US" b="0" i="0" dirty="0">
                <a:effectLst/>
                <a:latin typeface="Source Sans Pro" panose="020B0503030403020204" pitchFamily="34" charset="0"/>
              </a:rPr>
              <a:t> </a:t>
            </a:r>
            <a:r>
              <a:rPr lang="en-US" b="0" i="0" dirty="0" err="1">
                <a:effectLst/>
                <a:latin typeface="Source Sans Pro" panose="020B0503030403020204" pitchFamily="34" charset="0"/>
              </a:rPr>
              <a:t>på</a:t>
            </a:r>
            <a:r>
              <a:rPr lang="en-US" b="0" i="0" dirty="0">
                <a:effectLst/>
                <a:latin typeface="Source Sans Pro" panose="020B0503030403020204" pitchFamily="34" charset="0"/>
              </a:rPr>
              <a:t> </a:t>
            </a:r>
            <a:r>
              <a:rPr lang="en-US" b="0" i="0" dirty="0" err="1">
                <a:effectLst/>
                <a:latin typeface="Source Sans Pro" panose="020B0503030403020204" pitchFamily="34" charset="0"/>
              </a:rPr>
              <a:t>duk</a:t>
            </a:r>
            <a:br>
              <a:rPr lang="en-US" b="0" i="0" dirty="0">
                <a:effectLst/>
                <a:latin typeface="Source Sans Pro" panose="020B0503030403020204" pitchFamily="34" charset="0"/>
              </a:rPr>
            </a:br>
            <a:r>
              <a:rPr lang="en-US" b="0" i="0" dirty="0">
                <a:effectLst/>
                <a:latin typeface="Source Sans Pro" panose="020B0503030403020204" pitchFamily="34" charset="0"/>
              </a:rPr>
              <a:t>Foto: </a:t>
            </a:r>
            <a:r>
              <a:rPr lang="en-US" b="0" i="0" dirty="0" err="1">
                <a:effectLst/>
                <a:latin typeface="Source Sans Pro" panose="020B0503030403020204" pitchFamily="34" charset="0"/>
              </a:rPr>
              <a:t>Nasjonalmuseet</a:t>
            </a:r>
            <a:r>
              <a:rPr lang="en-US" b="0" i="0" dirty="0">
                <a:effectLst/>
                <a:latin typeface="Source Sans Pro" panose="020B0503030403020204" pitchFamily="34" charset="0"/>
              </a:rPr>
              <a:t>/</a:t>
            </a:r>
            <a:r>
              <a:rPr lang="en-US" b="0" i="0" dirty="0" err="1">
                <a:effectLst/>
                <a:latin typeface="Source Sans Pro" panose="020B0503030403020204" pitchFamily="34" charset="0"/>
              </a:rPr>
              <a:t>Frode</a:t>
            </a:r>
            <a:r>
              <a:rPr lang="en-US" b="0" i="0" dirty="0">
                <a:effectLst/>
                <a:latin typeface="Source Sans Pro" panose="020B0503030403020204" pitchFamily="34" charset="0"/>
              </a:rPr>
              <a:t> Larsen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45285-5AFB-4029-8233-14CE1B09A0BF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675761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0" i="0" dirty="0">
                <a:solidFill>
                  <a:srgbClr val="FFFFFF"/>
                </a:solidFill>
                <a:effectLst/>
                <a:latin typeface="var(--user-brandFontStackBase, SourceSansPro, Helvetica, Arial, sans-serif)"/>
              </a:rPr>
              <a:t>Wilhelm Maximilian Carpelan, </a:t>
            </a:r>
            <a:r>
              <a:rPr lang="sv-SE" b="0" i="1" dirty="0" err="1">
                <a:solidFill>
                  <a:srgbClr val="FFFFFF"/>
                </a:solidFill>
                <a:effectLst/>
                <a:latin typeface="var(--user-brandFontStackBase, SourceSansPro, Helvetica, Arial, sans-serif)"/>
              </a:rPr>
              <a:t>Vöringsfossen</a:t>
            </a:r>
            <a:r>
              <a:rPr lang="sv-SE" b="0" i="0" dirty="0">
                <a:solidFill>
                  <a:srgbClr val="FFFFFF"/>
                </a:solidFill>
                <a:effectLst/>
                <a:latin typeface="var(--user-brandFontStackBase, SourceSansPro, Helvetica, Arial, sans-serif)"/>
              </a:rPr>
              <a:t>, 1824, olja på duk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b="0" i="0" dirty="0">
                <a:effectLst/>
                <a:latin typeface="Source Sans Pro" panose="020B0503030403020204" pitchFamily="34" charset="0"/>
              </a:rPr>
              <a:t>Foto: Cecilia Heisser / Nationalmuseum</a:t>
            </a:r>
            <a:endParaRPr lang="sv-SE" b="0" i="0" dirty="0">
              <a:solidFill>
                <a:srgbClr val="FFFFFF"/>
              </a:solidFill>
              <a:effectLst/>
              <a:latin typeface="var(--user-brandFontStackBase, SourceSansPro, Helvetica, Arial, sans-serif)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45285-5AFB-4029-8233-14CE1B09A0BF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622153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0" i="0" dirty="0">
                <a:solidFill>
                  <a:srgbClr val="FFFFFF"/>
                </a:solidFill>
                <a:effectLst/>
                <a:latin typeface="var(--user-brandFontStackBase, SourceSansPro, Helvetica, Arial, sans-serif)"/>
              </a:rPr>
              <a:t>Horace </a:t>
            </a:r>
            <a:r>
              <a:rPr lang="sv-SE" b="0" i="0" dirty="0" err="1">
                <a:solidFill>
                  <a:srgbClr val="FFFFFF"/>
                </a:solidFill>
                <a:effectLst/>
                <a:latin typeface="var(--user-brandFontStackBase, SourceSansPro, Helvetica, Arial, sans-serif)"/>
              </a:rPr>
              <a:t>Vernet</a:t>
            </a:r>
            <a:r>
              <a:rPr lang="sv-SE" b="0" i="0" dirty="0">
                <a:solidFill>
                  <a:srgbClr val="FFFFFF"/>
                </a:solidFill>
                <a:effectLst/>
                <a:latin typeface="var(--user-brandFontStackBase, SourceSansPro, Helvetica, Arial, sans-serif)"/>
              </a:rPr>
              <a:t>, </a:t>
            </a:r>
            <a:r>
              <a:rPr lang="sv-SE" b="0" i="1" dirty="0">
                <a:solidFill>
                  <a:srgbClr val="FFFFFF"/>
                </a:solidFill>
                <a:effectLst/>
                <a:latin typeface="var(--user-brandFontStackBase, SourceSansPro, Helvetica, Arial, sans-serif)"/>
              </a:rPr>
              <a:t>Vandrare gör ett uppehåll i bergen</a:t>
            </a:r>
            <a:r>
              <a:rPr lang="sv-SE" b="0" i="0" dirty="0">
                <a:solidFill>
                  <a:srgbClr val="FFFFFF"/>
                </a:solidFill>
                <a:effectLst/>
                <a:latin typeface="var(--user-brandFontStackBase, SourceSansPro, Helvetica, Arial, sans-serif)"/>
              </a:rPr>
              <a:t>,1825, olja på laminatträ</a:t>
            </a:r>
            <a:br>
              <a:rPr lang="sv-SE" b="0" i="0" dirty="0">
                <a:solidFill>
                  <a:srgbClr val="FFFFFF"/>
                </a:solidFill>
                <a:effectLst/>
                <a:latin typeface="var(--user-brandFontStackBase, SourceSansPro, Helvetica, Arial, sans-serif)"/>
              </a:rPr>
            </a:br>
            <a:r>
              <a:rPr lang="nn-NO" b="0" i="0" dirty="0">
                <a:effectLst/>
                <a:latin typeface="Source Sans Pro" panose="020B0503030403020204" pitchFamily="34" charset="0"/>
              </a:rPr>
              <a:t>Fotograf: Cecilia Heisser/Nationalmuseum </a:t>
            </a:r>
            <a:endParaRPr lang="sv-SE" b="0" i="0" dirty="0">
              <a:solidFill>
                <a:srgbClr val="FFFFFF"/>
              </a:solidFill>
              <a:effectLst/>
              <a:latin typeface="var(--user-brandFontStackBase, SourceSansPro, Helvetica, Arial, sans-serif)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45285-5AFB-4029-8233-14CE1B09A0BF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098907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Carl Morgenstern, </a:t>
            </a:r>
            <a:r>
              <a:rPr lang="it-IT" b="0" i="1" dirty="0" err="1">
                <a:solidFill>
                  <a:srgbClr val="000000"/>
                </a:solidFill>
                <a:effectLst/>
                <a:latin typeface="HelveticaNeue"/>
              </a:rPr>
              <a:t>Vy</a:t>
            </a:r>
            <a:r>
              <a:rPr lang="it-IT" b="0" i="1" dirty="0">
                <a:solidFill>
                  <a:srgbClr val="000000"/>
                </a:solidFill>
                <a:effectLst/>
                <a:latin typeface="HelveticaNeue"/>
              </a:rPr>
              <a:t> </a:t>
            </a:r>
            <a:r>
              <a:rPr lang="it-IT" b="0" i="1" dirty="0" err="1">
                <a:solidFill>
                  <a:srgbClr val="000000"/>
                </a:solidFill>
                <a:effectLst/>
                <a:latin typeface="HelveticaNeue"/>
              </a:rPr>
              <a:t>mot</a:t>
            </a:r>
            <a:r>
              <a:rPr lang="it-IT" b="0" i="1" dirty="0">
                <a:solidFill>
                  <a:srgbClr val="000000"/>
                </a:solidFill>
                <a:effectLst/>
                <a:latin typeface="HelveticaNeue"/>
              </a:rPr>
              <a:t> Amalfi </a:t>
            </a:r>
            <a:r>
              <a:rPr lang="it-IT" b="0" i="1" dirty="0" err="1">
                <a:solidFill>
                  <a:srgbClr val="000000"/>
                </a:solidFill>
                <a:effectLst/>
                <a:latin typeface="HelveticaNeue"/>
              </a:rPr>
              <a:t>från</a:t>
            </a:r>
            <a:r>
              <a:rPr lang="it-IT" b="0" i="1" dirty="0">
                <a:solidFill>
                  <a:srgbClr val="000000"/>
                </a:solidFill>
                <a:effectLst/>
                <a:latin typeface="HelveticaNeue"/>
              </a:rPr>
              <a:t> Grotta dei Cappuccini</a:t>
            </a:r>
            <a:r>
              <a:rPr lang="sv-SE" dirty="0"/>
              <a:t>, ca 1834-1837, olja på duk</a:t>
            </a:r>
            <a:br>
              <a:rPr lang="sv-SE" dirty="0"/>
            </a:br>
            <a:r>
              <a:rPr lang="nn-NO" b="0" i="0" dirty="0">
                <a:effectLst/>
                <a:latin typeface="Source Sans Pro" panose="020B0503030403020204" pitchFamily="34" charset="0"/>
              </a:rPr>
              <a:t>Foto: Anna Danielsson / Nationalmuseum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45285-5AFB-4029-8233-14CE1B09A0BF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227053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0" i="0" dirty="0">
                <a:solidFill>
                  <a:srgbClr val="FFFFFF"/>
                </a:solidFill>
                <a:effectLst/>
                <a:latin typeface="var(--user-brandFontStackBase, SourceSansPro, Helvetica, Arial, sans-serif)"/>
              </a:rPr>
              <a:t>Marcus Larson, </a:t>
            </a:r>
            <a:r>
              <a:rPr lang="sv-SE" b="0" i="1" dirty="0">
                <a:solidFill>
                  <a:srgbClr val="FFFFFF"/>
                </a:solidFill>
                <a:effectLst/>
                <a:latin typeface="var(--user-brandFontStackBase, SourceSansPro, Helvetica, Arial, sans-serif)"/>
              </a:rPr>
              <a:t>Storm vid bohuslänska kusten, </a:t>
            </a:r>
            <a:r>
              <a:rPr lang="sv-SE" b="0" i="0" dirty="0">
                <a:solidFill>
                  <a:srgbClr val="FFFFFF"/>
                </a:solidFill>
                <a:effectLst/>
                <a:latin typeface="var(--user-brandFontStackBase, SourceSansPro, Helvetica, Arial, sans-serif)"/>
              </a:rPr>
              <a:t>1857, olja på duk</a:t>
            </a:r>
          </a:p>
          <a:p>
            <a:r>
              <a:rPr lang="sv-SE" b="0" i="0" dirty="0">
                <a:effectLst/>
                <a:latin typeface="Source Sans Pro" panose="020B0503030403020204" pitchFamily="34" charset="0"/>
              </a:rPr>
              <a:t>Foto: Nationalmuseum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45285-5AFB-4029-8233-14CE1B09A0BF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179399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0" i="0" dirty="0">
                <a:solidFill>
                  <a:srgbClr val="FFFFFF"/>
                </a:solidFill>
                <a:effectLst/>
                <a:latin typeface="var(--user-brandFontStackBase, SourceSansPro, Helvetica, Arial, sans-serif)"/>
              </a:rPr>
              <a:t>Knud </a:t>
            </a:r>
            <a:r>
              <a:rPr lang="sv-SE" b="0" i="0" dirty="0" err="1">
                <a:solidFill>
                  <a:srgbClr val="FFFFFF"/>
                </a:solidFill>
                <a:effectLst/>
                <a:latin typeface="var(--user-brandFontStackBase, SourceSansPro, Helvetica, Arial, sans-serif)"/>
              </a:rPr>
              <a:t>Baade</a:t>
            </a:r>
            <a:r>
              <a:rPr lang="sv-SE" b="0" i="0" dirty="0">
                <a:solidFill>
                  <a:srgbClr val="FFFFFF"/>
                </a:solidFill>
                <a:effectLst/>
                <a:latin typeface="var(--user-brandFontStackBase, SourceSansPro, Helvetica, Arial, sans-serif)"/>
              </a:rPr>
              <a:t>, </a:t>
            </a:r>
            <a:r>
              <a:rPr lang="sv-SE" b="0" i="1" dirty="0">
                <a:solidFill>
                  <a:srgbClr val="FFFFFF"/>
                </a:solidFill>
                <a:effectLst/>
                <a:latin typeface="var(--user-brandFontStackBase, SourceSansPro, Helvetica, Arial, sans-serif)"/>
              </a:rPr>
              <a:t>Dresden i solnedgång</a:t>
            </a:r>
            <a:r>
              <a:rPr lang="sv-SE" b="0" i="0" dirty="0">
                <a:solidFill>
                  <a:srgbClr val="FFFFFF"/>
                </a:solidFill>
                <a:effectLst/>
                <a:latin typeface="var(--user-brandFontStackBase, SourceSansPro, Helvetica, Arial, sans-serif)"/>
              </a:rPr>
              <a:t>,1838, olja på trä</a:t>
            </a:r>
            <a:endParaRPr lang="nn-NO" b="0" i="0" dirty="0">
              <a:effectLst/>
              <a:latin typeface="Source Sans Pro" panose="020B0503030403020204" pitchFamily="34" charset="0"/>
            </a:endParaRPr>
          </a:p>
          <a:p>
            <a:r>
              <a:rPr lang="nn-NO" b="0" i="0" dirty="0">
                <a:effectLst/>
                <a:latin typeface="Source Sans Pro" panose="020B0503030403020204" pitchFamily="34" charset="0"/>
              </a:rPr>
              <a:t>Foto: Anna Danielsson/Nationalmuseum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45285-5AFB-4029-8233-14CE1B09A0BF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829799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0" i="0" dirty="0">
                <a:solidFill>
                  <a:srgbClr val="FFFFFF"/>
                </a:solidFill>
                <a:effectLst/>
                <a:latin typeface="var(--user-brandFontStackBase, SourceSansPro, Helvetica, Arial, sans-serif)"/>
              </a:rPr>
              <a:t>Marcus Larson, </a:t>
            </a:r>
            <a:r>
              <a:rPr lang="sv-SE" b="0" i="1" dirty="0">
                <a:solidFill>
                  <a:srgbClr val="FFFFFF"/>
                </a:solidFill>
                <a:effectLst/>
                <a:latin typeface="var(--user-brandFontStackBase, SourceSansPro, Helvetica, Arial, sans-serif)"/>
              </a:rPr>
              <a:t>Storm på havet, </a:t>
            </a:r>
            <a:r>
              <a:rPr lang="sv-SE" b="0" i="0" dirty="0">
                <a:solidFill>
                  <a:srgbClr val="FFFFFF"/>
                </a:solidFill>
                <a:effectLst/>
                <a:latin typeface="var(--user-brandFontStackBase, SourceSansPro, Helvetica, Arial, sans-serif)"/>
              </a:rPr>
              <a:t>1857, olja på duk</a:t>
            </a:r>
            <a:br>
              <a:rPr lang="sv-SE" b="0" i="0" dirty="0">
                <a:solidFill>
                  <a:srgbClr val="FFFFFF"/>
                </a:solidFill>
                <a:effectLst/>
                <a:latin typeface="var(--user-brandFontStackBase, SourceSansPro, Helvetica, Arial, sans-serif)"/>
              </a:rPr>
            </a:br>
            <a:r>
              <a:rPr lang="sv-SE" b="0" i="0" dirty="0">
                <a:solidFill>
                  <a:srgbClr val="FFFFFF"/>
                </a:solidFill>
                <a:effectLst/>
                <a:latin typeface="var(--user-brandFontStackBase, SourceSansPro, Helvetica, Arial, sans-serif)"/>
              </a:rPr>
              <a:t>Foto: </a:t>
            </a:r>
            <a:r>
              <a:rPr lang="sv-SE" b="0" i="0" dirty="0">
                <a:effectLst/>
                <a:latin typeface="Source Sans Pro" panose="020B0503030403020204" pitchFamily="34" charset="0"/>
              </a:rPr>
              <a:t>Nationalmuseum </a:t>
            </a:r>
            <a:endParaRPr lang="sv-SE" b="0" i="0" dirty="0">
              <a:solidFill>
                <a:srgbClr val="FFFFFF"/>
              </a:solidFill>
              <a:effectLst/>
              <a:latin typeface="var(--user-brandFontStackBase, SourceSansPro, Helvetica, Arial, sans-serif)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45285-5AFB-4029-8233-14CE1B09A0BF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638274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0" i="0" dirty="0">
                <a:solidFill>
                  <a:srgbClr val="FFFFFF"/>
                </a:solidFill>
                <a:effectLst/>
                <a:latin typeface="var(--user-brandFontStackBase, SourceSansPro, Helvetica, Arial, sans-serif)"/>
              </a:rPr>
              <a:t>Lorenz </a:t>
            </a:r>
            <a:r>
              <a:rPr lang="sv-SE" b="0" i="0" dirty="0" err="1">
                <a:solidFill>
                  <a:srgbClr val="FFFFFF"/>
                </a:solidFill>
                <a:effectLst/>
                <a:latin typeface="var(--user-brandFontStackBase, SourceSansPro, Helvetica, Arial, sans-serif)"/>
              </a:rPr>
              <a:t>Frølich</a:t>
            </a:r>
            <a:r>
              <a:rPr lang="sv-SE" b="0" i="0" dirty="0">
                <a:solidFill>
                  <a:srgbClr val="FFFFFF"/>
                </a:solidFill>
                <a:effectLst/>
                <a:latin typeface="var(--user-brandFontStackBase, SourceSansPro, Helvetica, Arial, sans-serif)"/>
              </a:rPr>
              <a:t>, </a:t>
            </a:r>
            <a:r>
              <a:rPr lang="sv-SE" b="0" i="1" dirty="0">
                <a:solidFill>
                  <a:srgbClr val="FFFFFF"/>
                </a:solidFill>
                <a:effectLst/>
                <a:latin typeface="var(--user-brandFontStackBase, SourceSansPro, Helvetica, Arial, sans-serif)"/>
              </a:rPr>
              <a:t>Kung </a:t>
            </a:r>
            <a:r>
              <a:rPr lang="sv-SE" b="0" i="1" dirty="0" err="1">
                <a:solidFill>
                  <a:srgbClr val="FFFFFF"/>
                </a:solidFill>
                <a:effectLst/>
                <a:latin typeface="var(--user-brandFontStackBase, SourceSansPro, Helvetica, Arial, sans-serif)"/>
              </a:rPr>
              <a:t>Svafur</a:t>
            </a:r>
            <a:r>
              <a:rPr lang="sv-SE" b="0" i="1" dirty="0">
                <a:solidFill>
                  <a:srgbClr val="FFFFFF"/>
                </a:solidFill>
                <a:effectLst/>
                <a:latin typeface="var(--user-brandFontStackBase, SourceSansPro, Helvetica, Arial, sans-serif)"/>
              </a:rPr>
              <a:t> </a:t>
            </a:r>
            <a:r>
              <a:rPr lang="sv-SE" b="0" i="1" dirty="0" err="1">
                <a:solidFill>
                  <a:srgbClr val="FFFFFF"/>
                </a:solidFill>
                <a:effectLst/>
                <a:latin typeface="var(--user-brandFontStackBase, SourceSansPro, Helvetica, Arial, sans-serif)"/>
              </a:rPr>
              <a:t>Lami</a:t>
            </a:r>
            <a:r>
              <a:rPr lang="sv-SE" b="0" i="1" dirty="0">
                <a:solidFill>
                  <a:srgbClr val="FFFFFF"/>
                </a:solidFill>
                <a:effectLst/>
                <a:latin typeface="var(--user-brandFontStackBase, SourceSansPro, Helvetica, Arial, sans-serif)"/>
              </a:rPr>
              <a:t> tvingar Durin och Dvalin att lova honom svärdet Tirfing</a:t>
            </a:r>
            <a:r>
              <a:rPr lang="sv-SE" b="0" i="0" dirty="0">
                <a:solidFill>
                  <a:srgbClr val="FFFFFF"/>
                </a:solidFill>
                <a:effectLst/>
                <a:latin typeface="var(--user-brandFontStackBase, SourceSansPro, Helvetica, Arial, sans-serif)"/>
              </a:rPr>
              <a:t>, 1839, olja på duk</a:t>
            </a:r>
          </a:p>
          <a:p>
            <a:r>
              <a:rPr lang="sv-SE" dirty="0"/>
              <a:t>Foto: </a:t>
            </a:r>
            <a:r>
              <a:rPr lang="sv-SE" b="0" i="0" dirty="0">
                <a:effectLst/>
                <a:latin typeface="Source Sans Pro" panose="020B0503030403020204" pitchFamily="34" charset="0"/>
              </a:rPr>
              <a:t>Anna Danielsson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45285-5AFB-4029-8233-14CE1B09A0BF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62147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Wilhelm </a:t>
            </a:r>
            <a:r>
              <a:rPr lang="de-DE" dirty="0" err="1"/>
              <a:t>Bendz</a:t>
            </a:r>
            <a:r>
              <a:rPr lang="de-DE" dirty="0"/>
              <a:t>, </a:t>
            </a:r>
            <a:r>
              <a:rPr lang="de-DE" i="1" dirty="0" err="1"/>
              <a:t>Konstnären</a:t>
            </a:r>
            <a:r>
              <a:rPr lang="de-DE" i="1" dirty="0"/>
              <a:t> Georg Heinrich </a:t>
            </a:r>
            <a:r>
              <a:rPr lang="de-DE" i="1" dirty="0" err="1"/>
              <a:t>Crola</a:t>
            </a:r>
            <a:r>
              <a:rPr lang="de-DE" i="1" dirty="0"/>
              <a:t> i sin </a:t>
            </a:r>
            <a:r>
              <a:rPr lang="de-DE" i="1" dirty="0" err="1"/>
              <a:t>ateljè</a:t>
            </a:r>
            <a:r>
              <a:rPr lang="de-DE" i="1" dirty="0"/>
              <a:t>, </a:t>
            </a:r>
            <a:r>
              <a:rPr lang="de-DE" dirty="0"/>
              <a:t>1832, </a:t>
            </a:r>
            <a:r>
              <a:rPr lang="de-DE" dirty="0" err="1"/>
              <a:t>olja</a:t>
            </a:r>
            <a:r>
              <a:rPr lang="de-DE" dirty="0"/>
              <a:t> </a:t>
            </a:r>
            <a:r>
              <a:rPr lang="de-DE" dirty="0" err="1"/>
              <a:t>på</a:t>
            </a:r>
            <a:r>
              <a:rPr lang="de-DE" dirty="0"/>
              <a:t> </a:t>
            </a:r>
            <a:r>
              <a:rPr lang="de-DE" dirty="0" err="1"/>
              <a:t>duk</a:t>
            </a:r>
            <a:br>
              <a:rPr lang="de-DE" dirty="0"/>
            </a:br>
            <a:r>
              <a:rPr lang="de-DE" dirty="0"/>
              <a:t>Foto: Staatliche Museen zu Berlin, Nationalgalerie / Anders Kilger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45285-5AFB-4029-8233-14CE1B09A0BF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336258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Nils </a:t>
            </a:r>
            <a:r>
              <a:rPr lang="sv-SE" dirty="0" err="1"/>
              <a:t>Blommé</a:t>
            </a:r>
            <a:r>
              <a:rPr lang="sv-SE" i="0" dirty="0" err="1"/>
              <a:t>r</a:t>
            </a:r>
            <a:r>
              <a:rPr lang="sv-SE" i="0" dirty="0"/>
              <a:t>, </a:t>
            </a:r>
            <a:r>
              <a:rPr lang="sv-SE" i="1" dirty="0"/>
              <a:t>Ängsälvor, </a:t>
            </a:r>
            <a:r>
              <a:rPr lang="sv-SE" dirty="0"/>
              <a:t>1850, olja på duk</a:t>
            </a:r>
            <a:br>
              <a:rPr lang="sv-SE" dirty="0"/>
            </a:br>
            <a:r>
              <a:rPr lang="sv-SE" dirty="0"/>
              <a:t>Foto: Cecilia </a:t>
            </a:r>
            <a:r>
              <a:rPr lang="sv-SE" dirty="0" err="1"/>
              <a:t>Hesser</a:t>
            </a:r>
            <a:r>
              <a:rPr lang="sv-SE" dirty="0"/>
              <a:t>/Nationalmuseum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45285-5AFB-4029-8233-14CE1B09A0BF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401262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Nils </a:t>
            </a:r>
            <a:r>
              <a:rPr lang="sv-SE" dirty="0" err="1"/>
              <a:t>Blommér</a:t>
            </a:r>
            <a:r>
              <a:rPr lang="sv-SE" dirty="0"/>
              <a:t>, </a:t>
            </a:r>
            <a:r>
              <a:rPr lang="sv-SE" b="0" i="1" dirty="0">
                <a:solidFill>
                  <a:srgbClr val="000000"/>
                </a:solidFill>
                <a:effectLst/>
                <a:latin typeface="HelveticaNeue"/>
              </a:rPr>
              <a:t>Näcken och Ägirs döttrar, </a:t>
            </a:r>
            <a:r>
              <a:rPr lang="sv-SE" dirty="0"/>
              <a:t>1850, olja på duk</a:t>
            </a:r>
            <a:br>
              <a:rPr lang="sv-SE" dirty="0"/>
            </a:br>
            <a:r>
              <a:rPr lang="sv-SE" dirty="0"/>
              <a:t>Foto: Nationalmuseum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45285-5AFB-4029-8233-14CE1B09A0BF}" type="slidenum">
              <a:rPr lang="sv-SE" smtClean="0"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886663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b="0" i="0" dirty="0">
                <a:solidFill>
                  <a:srgbClr val="FFFFFF"/>
                </a:solidFill>
                <a:effectLst/>
                <a:latin typeface="var(--user-brandFontStackBase, SourceSansPro, Helvetica, Arial, sans-serif)"/>
              </a:rPr>
              <a:t>Ernst Ferdinand Oehme, </a:t>
            </a:r>
            <a:r>
              <a:rPr lang="nn-NO" b="0" i="1" dirty="0">
                <a:solidFill>
                  <a:srgbClr val="FFFFFF"/>
                </a:solidFill>
                <a:effectLst/>
                <a:latin typeface="var(--user-brandFontStackBase, SourceSansPro, Helvetica, Arial, sans-serif)"/>
              </a:rPr>
              <a:t>Borgen Naudersberg i Tyrolen,</a:t>
            </a:r>
            <a:r>
              <a:rPr lang="nn-NO" b="0" i="0" dirty="0">
                <a:solidFill>
                  <a:srgbClr val="FFFFFF"/>
                </a:solidFill>
                <a:effectLst/>
                <a:latin typeface="var(--user-brandFontStackBase, SourceSansPro, Helvetica, Arial, sans-serif)"/>
              </a:rPr>
              <a:t>1847, olja på duk</a:t>
            </a:r>
          </a:p>
          <a:p>
            <a:r>
              <a:rPr lang="sv-SE" dirty="0"/>
              <a:t>Foto: Anna Danielsson/Nationalmuseum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45285-5AFB-4029-8233-14CE1B09A0BF}" type="slidenum">
              <a:rPr lang="sv-SE" smtClean="0"/>
              <a:t>30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825580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0" i="0" dirty="0">
                <a:solidFill>
                  <a:srgbClr val="FFFFFF"/>
                </a:solidFill>
                <a:effectLst/>
                <a:latin typeface="var(--user-brandFontStackBase, SourceSansPro, Helvetica, Arial, sans-serif)"/>
              </a:rPr>
              <a:t>Nicolai Abraham </a:t>
            </a:r>
            <a:r>
              <a:rPr lang="sv-SE" b="0" i="0" dirty="0" err="1">
                <a:solidFill>
                  <a:srgbClr val="FFFFFF"/>
                </a:solidFill>
                <a:effectLst/>
                <a:latin typeface="var(--user-brandFontStackBase, SourceSansPro, Helvetica, Arial, sans-serif)"/>
              </a:rPr>
              <a:t>Abildgaard</a:t>
            </a:r>
            <a:r>
              <a:rPr lang="sv-SE" b="0" i="0" dirty="0">
                <a:solidFill>
                  <a:srgbClr val="FFFFFF"/>
                </a:solidFill>
                <a:effectLst/>
                <a:latin typeface="var(--user-brandFontStackBase, SourceSansPro, Helvetica, Arial, sans-serif)"/>
              </a:rPr>
              <a:t>, </a:t>
            </a:r>
            <a:r>
              <a:rPr lang="sv-SE" b="0" i="1" dirty="0" err="1">
                <a:solidFill>
                  <a:srgbClr val="FFFFFF"/>
                </a:solidFill>
                <a:effectLst/>
                <a:latin typeface="var(--user-brandFontStackBase, SourceSansPro, Helvetica, Arial, sans-serif)"/>
              </a:rPr>
              <a:t>Culmins</a:t>
            </a:r>
            <a:r>
              <a:rPr lang="sv-SE" b="0" i="1" dirty="0">
                <a:solidFill>
                  <a:srgbClr val="FFFFFF"/>
                </a:solidFill>
                <a:effectLst/>
                <a:latin typeface="var(--user-brandFontStackBase, SourceSansPro, Helvetica, Arial, sans-serif)"/>
              </a:rPr>
              <a:t> vålnad visar sig för modern (ur Ossians sånger)</a:t>
            </a:r>
            <a:r>
              <a:rPr lang="sv-SE" b="0" i="0" dirty="0">
                <a:solidFill>
                  <a:srgbClr val="FFFFFF"/>
                </a:solidFill>
                <a:effectLst/>
                <a:latin typeface="var(--user-brandFontStackBase, SourceSansPro, Helvetica, Arial, sans-serif)"/>
              </a:rPr>
              <a:t>, 1794, olja på duk</a:t>
            </a:r>
          </a:p>
          <a:p>
            <a:r>
              <a:rPr lang="sv-SE" dirty="0"/>
              <a:t>Foto: Nationalmuseum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45285-5AFB-4029-8233-14CE1B09A0BF}" type="slidenum">
              <a:rPr lang="sv-SE" smtClean="0"/>
              <a:t>32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965542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0" i="0" dirty="0">
                <a:effectLst/>
                <a:latin typeface="Source Sans Pro" panose="020B0503030403020204" pitchFamily="34" charset="0"/>
              </a:rPr>
              <a:t>Francisco Goya Y </a:t>
            </a:r>
            <a:r>
              <a:rPr lang="sv-SE" b="0" i="0" dirty="0" err="1">
                <a:effectLst/>
                <a:latin typeface="Source Sans Pro" panose="020B0503030403020204" pitchFamily="34" charset="0"/>
              </a:rPr>
              <a:t>Lucientes</a:t>
            </a:r>
            <a:r>
              <a:rPr lang="sv-SE" b="0" i="0" dirty="0">
                <a:effectLst/>
                <a:latin typeface="Source Sans Pro" panose="020B0503030403020204" pitchFamily="34" charset="0"/>
              </a:rPr>
              <a:t>, </a:t>
            </a:r>
            <a:r>
              <a:rPr lang="sv-SE" b="0" i="1" dirty="0">
                <a:effectLst/>
                <a:latin typeface="Source Sans Pro" panose="020B0503030403020204" pitchFamily="34" charset="0"/>
              </a:rPr>
              <a:t>När förnuftet sover kommer monstren ur volymen Los </a:t>
            </a:r>
            <a:r>
              <a:rPr lang="sv-SE" b="0" i="1" dirty="0" err="1">
                <a:effectLst/>
                <a:latin typeface="Source Sans Pro" panose="020B0503030403020204" pitchFamily="34" charset="0"/>
              </a:rPr>
              <a:t>Caprichos</a:t>
            </a:r>
            <a:r>
              <a:rPr lang="sv-SE" b="0" i="0" dirty="0">
                <a:effectLst/>
                <a:latin typeface="Source Sans Pro" panose="020B0503030403020204" pitchFamily="34" charset="0"/>
              </a:rPr>
              <a:t>, u.å.</a:t>
            </a:r>
            <a:br>
              <a:rPr lang="sv-SE" b="0" i="0" dirty="0">
                <a:effectLst/>
                <a:latin typeface="Source Sans Pro" panose="020B0503030403020204" pitchFamily="34" charset="0"/>
              </a:rPr>
            </a:br>
            <a:r>
              <a:rPr lang="sv-SE" b="0" i="0" dirty="0">
                <a:effectLst/>
                <a:latin typeface="Source Sans Pro" panose="020B0503030403020204" pitchFamily="34" charset="0"/>
              </a:rPr>
              <a:t>Foto: Hans </a:t>
            </a:r>
            <a:r>
              <a:rPr lang="sv-SE" b="0" i="0" dirty="0" err="1">
                <a:effectLst/>
                <a:latin typeface="Source Sans Pro" panose="020B0503030403020204" pitchFamily="34" charset="0"/>
              </a:rPr>
              <a:t>Thorwid</a:t>
            </a:r>
            <a:r>
              <a:rPr lang="sv-SE" b="0" i="0" dirty="0">
                <a:effectLst/>
                <a:latin typeface="Source Sans Pro" panose="020B0503030403020204" pitchFamily="34" charset="0"/>
              </a:rPr>
              <a:t>/Nationalmuseum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45285-5AFB-4029-8233-14CE1B09A0BF}" type="slidenum">
              <a:rPr lang="sv-SE" smtClean="0"/>
              <a:t>33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263039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0" i="0" dirty="0">
                <a:effectLst/>
                <a:latin typeface="Source Sans Pro" panose="020B0503030403020204" pitchFamily="34" charset="0"/>
              </a:rPr>
              <a:t>Carl Blechen, </a:t>
            </a:r>
            <a:r>
              <a:rPr lang="de-DE" b="0" i="1" dirty="0" err="1">
                <a:effectLst/>
                <a:latin typeface="Source Sans Pro" panose="020B0503030403020204" pitchFamily="34" charset="0"/>
              </a:rPr>
              <a:t>Romantisk</a:t>
            </a:r>
            <a:r>
              <a:rPr lang="de-DE" b="0" i="1" dirty="0">
                <a:effectLst/>
                <a:latin typeface="Source Sans Pro" panose="020B0503030403020204" pitchFamily="34" charset="0"/>
              </a:rPr>
              <a:t> </a:t>
            </a:r>
            <a:r>
              <a:rPr lang="de-DE" b="0" i="1" dirty="0" err="1">
                <a:effectLst/>
                <a:latin typeface="Source Sans Pro" panose="020B0503030403020204" pitchFamily="34" charset="0"/>
              </a:rPr>
              <a:t>landskap</a:t>
            </a:r>
            <a:r>
              <a:rPr lang="de-DE" b="0" i="1" dirty="0">
                <a:effectLst/>
                <a:latin typeface="Source Sans Pro" panose="020B0503030403020204" pitchFamily="34" charset="0"/>
              </a:rPr>
              <a:t> </a:t>
            </a:r>
            <a:r>
              <a:rPr lang="de-DE" b="0" i="1" dirty="0" err="1">
                <a:effectLst/>
                <a:latin typeface="Source Sans Pro" panose="020B0503030403020204" pitchFamily="34" charset="0"/>
              </a:rPr>
              <a:t>med</a:t>
            </a:r>
            <a:r>
              <a:rPr lang="de-DE" b="0" i="1" dirty="0">
                <a:effectLst/>
                <a:latin typeface="Source Sans Pro" panose="020B0503030403020204" pitchFamily="34" charset="0"/>
              </a:rPr>
              <a:t> </a:t>
            </a:r>
            <a:r>
              <a:rPr lang="de-DE" b="0" i="1" dirty="0" err="1">
                <a:effectLst/>
                <a:latin typeface="Source Sans Pro" panose="020B0503030403020204" pitchFamily="34" charset="0"/>
              </a:rPr>
              <a:t>ruiner</a:t>
            </a:r>
            <a:r>
              <a:rPr lang="de-DE" b="0" i="0" dirty="0">
                <a:effectLst/>
                <a:latin typeface="Source Sans Pro" panose="020B0503030403020204" pitchFamily="34" charset="0"/>
              </a:rPr>
              <a:t>, c. 1820-24, </a:t>
            </a:r>
            <a:r>
              <a:rPr lang="de-DE" b="0" i="0" dirty="0" err="1">
                <a:effectLst/>
                <a:latin typeface="Source Sans Pro" panose="020B0503030403020204" pitchFamily="34" charset="0"/>
              </a:rPr>
              <a:t>olja</a:t>
            </a:r>
            <a:r>
              <a:rPr lang="de-DE" b="0" i="0" dirty="0">
                <a:effectLst/>
                <a:latin typeface="Source Sans Pro" panose="020B0503030403020204" pitchFamily="34" charset="0"/>
              </a:rPr>
              <a:t> </a:t>
            </a:r>
            <a:r>
              <a:rPr lang="de-DE" b="0" i="0" dirty="0" err="1">
                <a:effectLst/>
                <a:latin typeface="Source Sans Pro" panose="020B0503030403020204" pitchFamily="34" charset="0"/>
              </a:rPr>
              <a:t>på</a:t>
            </a:r>
            <a:r>
              <a:rPr lang="de-DE" b="0" i="0" dirty="0">
                <a:effectLst/>
                <a:latin typeface="Source Sans Pro" panose="020B0503030403020204" pitchFamily="34" charset="0"/>
              </a:rPr>
              <a:t> </a:t>
            </a:r>
            <a:r>
              <a:rPr lang="de-DE" b="0" i="0" dirty="0" err="1">
                <a:effectLst/>
                <a:latin typeface="Source Sans Pro" panose="020B0503030403020204" pitchFamily="34" charset="0"/>
              </a:rPr>
              <a:t>duk</a:t>
            </a:r>
            <a:br>
              <a:rPr lang="de-DE" b="0" i="0" dirty="0">
                <a:effectLst/>
                <a:latin typeface="Source Sans Pro" panose="020B0503030403020204" pitchFamily="34" charset="0"/>
              </a:rPr>
            </a:br>
            <a:r>
              <a:rPr lang="de-DE" dirty="0"/>
              <a:t>Foto: LWL-Museum für Kunst und Kultur/Westfälisches Landesmuseum/Münster/Hanna Neander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45285-5AFB-4029-8233-14CE1B09A0BF}" type="slidenum">
              <a:rPr lang="sv-SE" smtClean="0"/>
              <a:t>34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272610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Nicolai Abraham </a:t>
            </a:r>
            <a:r>
              <a:rPr lang="sv-SE" dirty="0" err="1"/>
              <a:t>Abildgaard</a:t>
            </a:r>
            <a:r>
              <a:rPr lang="sv-SE" dirty="0"/>
              <a:t> (1743 - 1809),</a:t>
            </a:r>
            <a:r>
              <a:rPr lang="sv-SE" i="1" dirty="0"/>
              <a:t> Varulven</a:t>
            </a:r>
            <a:r>
              <a:rPr lang="sv-SE" dirty="0"/>
              <a:t>, u.å., penna och pensel på papper</a:t>
            </a:r>
            <a:br>
              <a:rPr lang="sv-SE" dirty="0"/>
            </a:br>
            <a:r>
              <a:rPr lang="sv-SE" dirty="0"/>
              <a:t>Foto: Anna Danielsson /Nationalmuseum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45285-5AFB-4029-8233-14CE1B09A0BF}" type="slidenum">
              <a:rPr lang="sv-SE" smtClean="0"/>
              <a:t>35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229991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0" i="0" dirty="0">
                <a:solidFill>
                  <a:srgbClr val="FFFFFF"/>
                </a:solidFill>
                <a:effectLst/>
                <a:latin typeface="var(--user-brandFontStackBase, SourceSansPro, Helvetica, Arial, sans-serif)"/>
              </a:rPr>
              <a:t>Victor Hugo (1802-1885), </a:t>
            </a:r>
            <a:r>
              <a:rPr lang="sv-SE" b="0" i="1" dirty="0">
                <a:solidFill>
                  <a:srgbClr val="FFFFFF"/>
                </a:solidFill>
                <a:effectLst/>
                <a:latin typeface="var(--user-brandFontStackBase, SourceSansPro, Helvetica, Arial, sans-serif)"/>
              </a:rPr>
              <a:t>Medeltida borg, </a:t>
            </a:r>
            <a:r>
              <a:rPr lang="sv-SE" b="0" i="0" dirty="0">
                <a:solidFill>
                  <a:srgbClr val="FFFFFF"/>
                </a:solidFill>
                <a:effectLst/>
                <a:latin typeface="var(--user-brandFontStackBase, SourceSansPro, Helvetica, Arial, sans-serif)"/>
              </a:rPr>
              <a:t>u.å., penna och pensel och brunt bläck, lavering i brunt och blått, på papper</a:t>
            </a:r>
          </a:p>
          <a:p>
            <a:r>
              <a:rPr lang="sv-SE" dirty="0"/>
              <a:t>Foto: Cecilia </a:t>
            </a:r>
            <a:r>
              <a:rPr lang="sv-SE" dirty="0" err="1"/>
              <a:t>Heisser</a:t>
            </a:r>
            <a:r>
              <a:rPr lang="sv-SE" dirty="0"/>
              <a:t> / Nationalmuseum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45285-5AFB-4029-8233-14CE1B09A0BF}" type="slidenum">
              <a:rPr lang="sv-SE" smtClean="0"/>
              <a:t>36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607943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Alexander Roslin (1718-1793), </a:t>
            </a:r>
            <a:r>
              <a:rPr lang="sv-SE" i="1" dirty="0"/>
              <a:t>Självporträtt, </a:t>
            </a:r>
            <a:r>
              <a:rPr lang="sv-SE" dirty="0"/>
              <a:t>olja på duk</a:t>
            </a:r>
            <a:br>
              <a:rPr lang="sv-SE" dirty="0"/>
            </a:br>
            <a:r>
              <a:rPr lang="sv-SE" dirty="0"/>
              <a:t>Foto: Cecilia </a:t>
            </a:r>
            <a:r>
              <a:rPr lang="sv-SE" dirty="0" err="1"/>
              <a:t>Heisser</a:t>
            </a:r>
            <a:r>
              <a:rPr lang="sv-SE" dirty="0"/>
              <a:t> /Nationalmuseum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45285-5AFB-4029-8233-14CE1B09A0BF}" type="slidenum">
              <a:rPr lang="sv-SE" smtClean="0"/>
              <a:t>40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529321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Wilhelm </a:t>
            </a:r>
            <a:r>
              <a:rPr lang="de-DE" dirty="0" err="1"/>
              <a:t>Bendz</a:t>
            </a:r>
            <a:r>
              <a:rPr lang="de-DE" dirty="0"/>
              <a:t>, </a:t>
            </a:r>
            <a:r>
              <a:rPr lang="de-DE" i="1" dirty="0" err="1"/>
              <a:t>Konstnären</a:t>
            </a:r>
            <a:r>
              <a:rPr lang="de-DE" i="1" dirty="0"/>
              <a:t> Georg Heinrich </a:t>
            </a:r>
            <a:r>
              <a:rPr lang="de-DE" i="1" dirty="0" err="1"/>
              <a:t>Crola</a:t>
            </a:r>
            <a:r>
              <a:rPr lang="de-DE" i="1" dirty="0"/>
              <a:t> i sin </a:t>
            </a:r>
            <a:r>
              <a:rPr lang="de-DE" i="1" dirty="0" err="1"/>
              <a:t>ateljè</a:t>
            </a:r>
            <a:r>
              <a:rPr lang="de-DE" i="1" dirty="0"/>
              <a:t>, </a:t>
            </a:r>
            <a:r>
              <a:rPr lang="de-DE" dirty="0"/>
              <a:t>1832, </a:t>
            </a:r>
            <a:r>
              <a:rPr lang="de-DE" dirty="0" err="1"/>
              <a:t>olja</a:t>
            </a:r>
            <a:r>
              <a:rPr lang="de-DE" dirty="0"/>
              <a:t> </a:t>
            </a:r>
            <a:r>
              <a:rPr lang="de-DE" dirty="0" err="1"/>
              <a:t>på</a:t>
            </a:r>
            <a:r>
              <a:rPr lang="de-DE" dirty="0"/>
              <a:t> </a:t>
            </a:r>
            <a:r>
              <a:rPr lang="de-DE" dirty="0" err="1"/>
              <a:t>duk</a:t>
            </a:r>
            <a:br>
              <a:rPr lang="de-DE" dirty="0"/>
            </a:br>
            <a:r>
              <a:rPr lang="de-DE" dirty="0"/>
              <a:t>Foto: Staatliche Museen zu Berlin, Nationalgalerie / Anders Kilger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45285-5AFB-4029-8233-14CE1B09A0BF}" type="slidenum">
              <a:rPr lang="sv-SE" smtClean="0"/>
              <a:t>41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35204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Rosa </a:t>
            </a:r>
            <a:r>
              <a:rPr lang="sv-SE" dirty="0" err="1"/>
              <a:t>Bonheur</a:t>
            </a:r>
            <a:r>
              <a:rPr lang="sv-SE" dirty="0"/>
              <a:t> (1822 -1899), </a:t>
            </a:r>
            <a:r>
              <a:rPr lang="sv-SE" i="1" dirty="0"/>
              <a:t>Grinden</a:t>
            </a:r>
            <a:r>
              <a:rPr lang="sv-SE" b="0" i="0" dirty="0"/>
              <a:t>, u.å., olja </a:t>
            </a:r>
            <a:r>
              <a:rPr lang="sv-SE" dirty="0"/>
              <a:t>på papper monterad på duk</a:t>
            </a:r>
          </a:p>
          <a:p>
            <a:r>
              <a:rPr lang="sv-SE" dirty="0"/>
              <a:t>Foto: Anna Danielsson, Nationalmuseum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45285-5AFB-4029-8233-14CE1B09A0BF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130841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0" i="0" dirty="0">
                <a:solidFill>
                  <a:srgbClr val="FFFFFF"/>
                </a:solidFill>
                <a:effectLst/>
                <a:latin typeface="var(--user-brandFontStackBase, SourceSansPro, Helvetica, Arial, sans-serif)"/>
              </a:rPr>
              <a:t>Auguste Mayer (1805-1890), </a:t>
            </a:r>
            <a:r>
              <a:rPr lang="sv-SE" b="0" i="1" dirty="0">
                <a:solidFill>
                  <a:srgbClr val="FFFFFF"/>
                </a:solidFill>
                <a:effectLst/>
                <a:latin typeface="var(--user-brandFontStackBase, SourceSansPro, Helvetica, Arial, sans-serif)"/>
              </a:rPr>
              <a:t>Strandbild från Spetsbergen</a:t>
            </a:r>
            <a:r>
              <a:rPr lang="sv-SE" b="0" i="0" dirty="0">
                <a:solidFill>
                  <a:srgbClr val="FFFFFF"/>
                </a:solidFill>
                <a:effectLst/>
                <a:latin typeface="var(--user-brandFontStackBase, SourceSansPro, Helvetica, Arial, sans-serif)"/>
              </a:rPr>
              <a:t>, olja på duk</a:t>
            </a:r>
            <a:br>
              <a:rPr lang="sv-SE" b="0" i="0" dirty="0">
                <a:solidFill>
                  <a:srgbClr val="FFFFFF"/>
                </a:solidFill>
                <a:effectLst/>
                <a:latin typeface="var(--user-brandFontStackBase, SourceSansPro, Helvetica, Arial, sans-serif)"/>
              </a:rPr>
            </a:br>
            <a:r>
              <a:rPr lang="sv-SE" b="0" i="0" dirty="0">
                <a:effectLst/>
                <a:latin typeface="Source Sans Pro" panose="020B0503030403020204" pitchFamily="34" charset="0"/>
              </a:rPr>
              <a:t>Foto: Per-Magnus Persson/Nationalmuseum</a:t>
            </a:r>
            <a:endParaRPr lang="sv-SE" b="0" i="0" dirty="0">
              <a:solidFill>
                <a:srgbClr val="FFFFFF"/>
              </a:solidFill>
              <a:effectLst/>
              <a:latin typeface="var(--user-brandFontStackBase, SourceSansPro, Helvetica, Arial, sans-serif)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45285-5AFB-4029-8233-14CE1B09A0BF}" type="slidenum">
              <a:rPr lang="sv-SE" smtClean="0"/>
              <a:t>43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919585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0" i="0" dirty="0">
                <a:solidFill>
                  <a:srgbClr val="FFFFFF"/>
                </a:solidFill>
                <a:effectLst/>
                <a:latin typeface="var(--user-brandFontStackBase, SourceSansPro, Helvetica, Arial, sans-serif)"/>
              </a:rPr>
              <a:t>Vilhelm </a:t>
            </a:r>
            <a:r>
              <a:rPr lang="sv-SE" b="0" i="0" dirty="0" err="1">
                <a:solidFill>
                  <a:srgbClr val="FFFFFF"/>
                </a:solidFill>
                <a:effectLst/>
                <a:latin typeface="var(--user-brandFontStackBase, SourceSansPro, Helvetica, Arial, sans-serif)"/>
              </a:rPr>
              <a:t>Melbye</a:t>
            </a:r>
            <a:r>
              <a:rPr lang="sv-SE" b="0" i="0" dirty="0">
                <a:solidFill>
                  <a:srgbClr val="FFFFFF"/>
                </a:solidFill>
                <a:effectLst/>
                <a:latin typeface="var(--user-brandFontStackBase, SourceSansPro, Helvetica, Arial, sans-serif)"/>
              </a:rPr>
              <a:t>, </a:t>
            </a:r>
            <a:r>
              <a:rPr lang="sv-SE" b="0" i="1" dirty="0">
                <a:solidFill>
                  <a:srgbClr val="FFFFFF"/>
                </a:solidFill>
                <a:effectLst/>
                <a:latin typeface="var(--user-brandFontStackBase, SourceSansPro, Helvetica, Arial, sans-serif)"/>
              </a:rPr>
              <a:t>Sjöstycke, </a:t>
            </a:r>
            <a:r>
              <a:rPr lang="sv-SE" b="0" i="0" dirty="0">
                <a:solidFill>
                  <a:srgbClr val="FFFFFF"/>
                </a:solidFill>
                <a:effectLst/>
                <a:latin typeface="var(--user-brandFontStackBase, SourceSansPro, Helvetica, Arial, sans-serif)"/>
              </a:rPr>
              <a:t>1859, olja på duk</a:t>
            </a:r>
          </a:p>
          <a:p>
            <a:r>
              <a:rPr lang="nn-NO" b="0" i="0" dirty="0">
                <a:effectLst/>
                <a:latin typeface="Source Sans Pro" panose="020B0503030403020204" pitchFamily="34" charset="0"/>
              </a:rPr>
              <a:t>Foto: Cecilia Heisser / Nationalmuseum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45285-5AFB-4029-8233-14CE1B09A0BF}" type="slidenum">
              <a:rPr lang="sv-SE" smtClean="0"/>
              <a:t>44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823438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Knud</a:t>
            </a:r>
            <a:r>
              <a:rPr lang="en-US" dirty="0"/>
              <a:t> Baade, </a:t>
            </a:r>
            <a:r>
              <a:rPr lang="en-US" i="1" dirty="0" err="1"/>
              <a:t>Månsken</a:t>
            </a:r>
            <a:r>
              <a:rPr lang="en-US" i="1" dirty="0"/>
              <a:t> vid Elbe</a:t>
            </a:r>
            <a:r>
              <a:rPr lang="en-US" dirty="0"/>
              <a:t>, 1838, </a:t>
            </a:r>
            <a:r>
              <a:rPr lang="en-US" dirty="0" err="1"/>
              <a:t>olja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papper</a:t>
            </a:r>
            <a:br>
              <a:rPr lang="en-US" dirty="0"/>
            </a:br>
            <a:r>
              <a:rPr lang="en-US" dirty="0"/>
              <a:t>Foto: </a:t>
            </a:r>
            <a:r>
              <a:rPr lang="en-US" dirty="0" err="1"/>
              <a:t>Nasjonalmuseet</a:t>
            </a:r>
            <a:r>
              <a:rPr lang="en-US" dirty="0"/>
              <a:t>/</a:t>
            </a:r>
            <a:r>
              <a:rPr lang="en-US" dirty="0" err="1"/>
              <a:t>Børre</a:t>
            </a:r>
            <a:r>
              <a:rPr lang="en-US" dirty="0"/>
              <a:t> </a:t>
            </a:r>
            <a:r>
              <a:rPr lang="en-US" dirty="0" err="1"/>
              <a:t>Høstland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45285-5AFB-4029-8233-14CE1B09A0BF}" type="slidenum">
              <a:rPr lang="sv-SE" smtClean="0"/>
              <a:t>45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129590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Carl Friedrich Lessing, </a:t>
            </a:r>
            <a:r>
              <a:rPr lang="sv-SE" i="1" dirty="0"/>
              <a:t>Berg</a:t>
            </a:r>
            <a:r>
              <a:rPr lang="sv-SE" b="0" i="1" dirty="0">
                <a:solidFill>
                  <a:srgbClr val="000000"/>
                </a:solidFill>
                <a:effectLst/>
                <a:latin typeface="HelveticaNeue"/>
              </a:rPr>
              <a:t>landskap i kvällsljus</a:t>
            </a:r>
            <a:r>
              <a:rPr lang="sv-SE" b="0" i="0" dirty="0">
                <a:solidFill>
                  <a:srgbClr val="000000"/>
                </a:solidFill>
                <a:effectLst/>
                <a:latin typeface="HelveticaNeue"/>
              </a:rPr>
              <a:t>,</a:t>
            </a:r>
            <a:r>
              <a:rPr lang="sv-SE" dirty="0"/>
              <a:t>1835, olja på duk</a:t>
            </a:r>
            <a:br>
              <a:rPr lang="sv-SE" dirty="0"/>
            </a:br>
            <a:r>
              <a:rPr lang="sv-SE" dirty="0"/>
              <a:t>Foto: Viktor </a:t>
            </a:r>
            <a:r>
              <a:rPr lang="sv-SE" dirty="0" err="1"/>
              <a:t>Fordell</a:t>
            </a:r>
            <a:r>
              <a:rPr lang="sv-SE" dirty="0"/>
              <a:t> / Nationalmuseum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45285-5AFB-4029-8233-14CE1B09A0BF}" type="slidenum">
              <a:rPr lang="sv-SE" smtClean="0"/>
              <a:t>46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298082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Thomas </a:t>
            </a:r>
            <a:r>
              <a:rPr lang="en-US" dirty="0" err="1"/>
              <a:t>Fearnley</a:t>
            </a:r>
            <a:r>
              <a:rPr lang="en-US" dirty="0"/>
              <a:t>, </a:t>
            </a:r>
            <a:r>
              <a:rPr lang="en-US" i="1" dirty="0"/>
              <a:t>Hauge bro, </a:t>
            </a:r>
            <a:r>
              <a:rPr lang="en-US" dirty="0"/>
              <a:t>1829, </a:t>
            </a:r>
            <a:r>
              <a:rPr lang="en-US" dirty="0" err="1"/>
              <a:t>olja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duk</a:t>
            </a:r>
            <a:br>
              <a:rPr lang="en-US" dirty="0"/>
            </a:br>
            <a:r>
              <a:rPr lang="en-US" dirty="0"/>
              <a:t>Foto: </a:t>
            </a:r>
            <a:r>
              <a:rPr lang="en-US" dirty="0" err="1"/>
              <a:t>Nasjonalmuseet</a:t>
            </a:r>
            <a:r>
              <a:rPr lang="en-US" dirty="0"/>
              <a:t>/</a:t>
            </a:r>
            <a:r>
              <a:rPr lang="en-US" dirty="0" err="1"/>
              <a:t>Børre</a:t>
            </a:r>
            <a:r>
              <a:rPr lang="en-US" dirty="0"/>
              <a:t> </a:t>
            </a:r>
            <a:r>
              <a:rPr lang="en-US" dirty="0" err="1"/>
              <a:t>Høstland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45285-5AFB-4029-8233-14CE1B09A0BF}" type="slidenum">
              <a:rPr lang="sv-SE" smtClean="0"/>
              <a:t>48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53754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0" i="0" dirty="0">
                <a:solidFill>
                  <a:srgbClr val="FFFFFF"/>
                </a:solidFill>
                <a:effectLst/>
                <a:latin typeface="var(--user-brandFontStackBase, SourceSansPro, Helvetica, Arial, sans-serif)"/>
              </a:rPr>
              <a:t>Fleury François Richard, Henri Louis </a:t>
            </a:r>
            <a:r>
              <a:rPr lang="sv-SE" b="0" i="0" dirty="0" err="1">
                <a:solidFill>
                  <a:srgbClr val="FFFFFF"/>
                </a:solidFill>
                <a:effectLst/>
                <a:latin typeface="var(--user-brandFontStackBase, SourceSansPro, Helvetica, Arial, sans-serif)"/>
              </a:rPr>
              <a:t>Baup</a:t>
            </a:r>
            <a:r>
              <a:rPr lang="sv-SE" b="0" i="0" dirty="0">
                <a:solidFill>
                  <a:srgbClr val="FFFFFF"/>
                </a:solidFill>
                <a:effectLst/>
                <a:latin typeface="var(--user-brandFontStackBase, SourceSansPro, Helvetica, Arial, sans-serif)"/>
              </a:rPr>
              <a:t>, </a:t>
            </a:r>
            <a:r>
              <a:rPr lang="sv-SE" b="0" i="1" dirty="0">
                <a:solidFill>
                  <a:srgbClr val="FFFFFF"/>
                </a:solidFill>
                <a:effectLst/>
                <a:latin typeface="var(--user-brandFontStackBase, SourceSansPro, Helvetica, Arial, sans-serif)"/>
              </a:rPr>
              <a:t>Valentine de Milan, </a:t>
            </a:r>
            <a:r>
              <a:rPr lang="sv-SE" b="0" i="0" dirty="0">
                <a:solidFill>
                  <a:srgbClr val="FFFFFF"/>
                </a:solidFill>
                <a:effectLst/>
                <a:latin typeface="var(--user-brandFontStackBase, SourceSansPro, Helvetica, Arial, sans-serif)"/>
              </a:rPr>
              <a:t>1810, måleri på porslin</a:t>
            </a:r>
          </a:p>
          <a:p>
            <a:r>
              <a:rPr lang="sv-SE" dirty="0"/>
              <a:t>Foto: Anna Danielsson / Nationalmuseum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45285-5AFB-4029-8233-14CE1B09A0BF}" type="slidenum">
              <a:rPr lang="sv-SE" smtClean="0"/>
              <a:t>49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0908709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0" i="0" dirty="0">
                <a:effectLst/>
                <a:latin typeface="Source Sans Pro" panose="020B0503030403020204" pitchFamily="34" charset="0"/>
              </a:rPr>
              <a:t>Knud </a:t>
            </a:r>
            <a:r>
              <a:rPr lang="sv-SE" b="0" i="0" dirty="0" err="1">
                <a:effectLst/>
                <a:latin typeface="Source Sans Pro" panose="020B0503030403020204" pitchFamily="34" charset="0"/>
              </a:rPr>
              <a:t>Baade</a:t>
            </a:r>
            <a:r>
              <a:rPr lang="sv-SE" b="0" i="0" dirty="0">
                <a:effectLst/>
                <a:latin typeface="Source Sans Pro" panose="020B0503030403020204" pitchFamily="34" charset="0"/>
              </a:rPr>
              <a:t>, </a:t>
            </a:r>
            <a:r>
              <a:rPr lang="sv-SE" b="0" i="1" dirty="0">
                <a:effectLst/>
                <a:latin typeface="Source Sans Pro" panose="020B0503030403020204" pitchFamily="34" charset="0"/>
              </a:rPr>
              <a:t>Molnstudie</a:t>
            </a:r>
            <a:r>
              <a:rPr lang="sv-SE" b="0" i="0" dirty="0">
                <a:effectLst/>
                <a:latin typeface="Source Sans Pro" panose="020B0503030403020204" pitchFamily="34" charset="0"/>
              </a:rPr>
              <a:t>, 1838, olja på papper</a:t>
            </a:r>
            <a:br>
              <a:rPr lang="sv-SE" b="0" i="0" dirty="0">
                <a:effectLst/>
                <a:latin typeface="Source Sans Pro" panose="020B0503030403020204" pitchFamily="34" charset="0"/>
              </a:rPr>
            </a:br>
            <a:r>
              <a:rPr lang="sv-SE" b="0" i="0" dirty="0">
                <a:effectLst/>
                <a:latin typeface="Source Sans Pro" panose="020B0503030403020204" pitchFamily="34" charset="0"/>
              </a:rPr>
              <a:t>Foto: </a:t>
            </a:r>
            <a:r>
              <a:rPr lang="sv-SE" b="0" i="0" dirty="0" err="1">
                <a:effectLst/>
                <a:latin typeface="Source Sans Pro" panose="020B0503030403020204" pitchFamily="34" charset="0"/>
              </a:rPr>
              <a:t>Nasjonalmuseet</a:t>
            </a:r>
            <a:r>
              <a:rPr lang="sv-SE" b="0" i="0" dirty="0">
                <a:effectLst/>
                <a:latin typeface="Source Sans Pro" panose="020B0503030403020204" pitchFamily="34" charset="0"/>
              </a:rPr>
              <a:t>/</a:t>
            </a:r>
            <a:r>
              <a:rPr lang="sv-SE" b="0" i="0" dirty="0" err="1">
                <a:effectLst/>
                <a:latin typeface="Source Sans Pro" panose="020B0503030403020204" pitchFamily="34" charset="0"/>
              </a:rPr>
              <a:t>Børre</a:t>
            </a:r>
            <a:r>
              <a:rPr lang="sv-SE" b="0" i="0" dirty="0">
                <a:effectLst/>
                <a:latin typeface="Source Sans Pro" panose="020B0503030403020204" pitchFamily="34" charset="0"/>
              </a:rPr>
              <a:t> </a:t>
            </a:r>
            <a:r>
              <a:rPr lang="sv-SE" b="0" i="0" dirty="0" err="1">
                <a:effectLst/>
                <a:latin typeface="Source Sans Pro" panose="020B0503030403020204" pitchFamily="34" charset="0"/>
              </a:rPr>
              <a:t>Høstland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45285-5AFB-4029-8233-14CE1B09A0BF}" type="slidenum">
              <a:rPr lang="sv-SE" smtClean="0"/>
              <a:t>50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0040704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0" i="0" dirty="0">
                <a:effectLst/>
                <a:latin typeface="Source Sans Pro" panose="020B0503030403020204" pitchFamily="34" charset="0"/>
              </a:rPr>
              <a:t>Carl Johan </a:t>
            </a:r>
            <a:r>
              <a:rPr lang="sv-SE" b="0" i="0" dirty="0" err="1">
                <a:effectLst/>
                <a:latin typeface="Source Sans Pro" panose="020B0503030403020204" pitchFamily="34" charset="0"/>
              </a:rPr>
              <a:t>Fahlcrantz</a:t>
            </a:r>
            <a:r>
              <a:rPr lang="sv-SE" b="0" i="0" dirty="0">
                <a:effectLst/>
                <a:latin typeface="Source Sans Pro" panose="020B0503030403020204" pitchFamily="34" charset="0"/>
              </a:rPr>
              <a:t>, </a:t>
            </a:r>
            <a:r>
              <a:rPr lang="sv-SE" b="0" i="1" dirty="0">
                <a:effectLst/>
                <a:latin typeface="Source Sans Pro" panose="020B0503030403020204" pitchFamily="34" charset="0"/>
              </a:rPr>
              <a:t>Kalmar slott i månsken, </a:t>
            </a:r>
            <a:r>
              <a:rPr lang="sv-SE" b="0" i="0" dirty="0">
                <a:effectLst/>
                <a:latin typeface="Source Sans Pro" panose="020B0503030403020204" pitchFamily="34" charset="0"/>
              </a:rPr>
              <a:t>1835</a:t>
            </a:r>
            <a:br>
              <a:rPr lang="sv-SE" b="0" i="0" dirty="0">
                <a:effectLst/>
                <a:latin typeface="Source Sans Pro" panose="020B0503030403020204" pitchFamily="34" charset="0"/>
              </a:rPr>
            </a:br>
            <a:r>
              <a:rPr lang="sv-SE" b="0" i="0" dirty="0">
                <a:effectLst/>
                <a:latin typeface="Source Sans Pro" panose="020B0503030403020204" pitchFamily="34" charset="0"/>
              </a:rPr>
              <a:t>Foto: Nationalmuseum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45285-5AFB-4029-8233-14CE1B09A0BF}" type="slidenum">
              <a:rPr lang="sv-SE" smtClean="0"/>
              <a:t>51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363659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effectLst/>
                <a:latin typeface="Source Sans Pro" panose="020B0503030403020204" pitchFamily="34" charset="0"/>
              </a:rPr>
              <a:t>Johan Christian Dahl, </a:t>
            </a:r>
            <a:r>
              <a:rPr lang="en-US" b="0" i="1" dirty="0">
                <a:effectLst/>
                <a:latin typeface="Source Sans Pro" panose="020B0503030403020204" pitchFamily="34" charset="0"/>
              </a:rPr>
              <a:t>Vesuvius </a:t>
            </a:r>
            <a:r>
              <a:rPr lang="en-US" b="0" i="1" dirty="0" err="1">
                <a:effectLst/>
                <a:latin typeface="Source Sans Pro" panose="020B0503030403020204" pitchFamily="34" charset="0"/>
              </a:rPr>
              <a:t>utbrott</a:t>
            </a:r>
            <a:r>
              <a:rPr lang="en-US" b="0" i="1" dirty="0">
                <a:effectLst/>
                <a:latin typeface="Source Sans Pro" panose="020B0503030403020204" pitchFamily="34" charset="0"/>
              </a:rPr>
              <a:t> </a:t>
            </a:r>
            <a:r>
              <a:rPr lang="en-US" b="0" i="1" dirty="0" err="1">
                <a:effectLst/>
                <a:latin typeface="Source Sans Pro" panose="020B0503030403020204" pitchFamily="34" charset="0"/>
              </a:rPr>
              <a:t>i</a:t>
            </a:r>
            <a:r>
              <a:rPr lang="en-US" b="0" i="1" dirty="0">
                <a:effectLst/>
                <a:latin typeface="Source Sans Pro" panose="020B0503030403020204" pitchFamily="34" charset="0"/>
              </a:rPr>
              <a:t> december1820</a:t>
            </a:r>
            <a:r>
              <a:rPr lang="en-US" b="0" i="0" dirty="0">
                <a:effectLst/>
                <a:latin typeface="Source Sans Pro" panose="020B0503030403020204" pitchFamily="34" charset="0"/>
              </a:rPr>
              <a:t>, 1826, </a:t>
            </a:r>
            <a:r>
              <a:rPr lang="en-US" b="0" i="0" dirty="0" err="1">
                <a:effectLst/>
                <a:latin typeface="Source Sans Pro" panose="020B0503030403020204" pitchFamily="34" charset="0"/>
              </a:rPr>
              <a:t>olja</a:t>
            </a:r>
            <a:r>
              <a:rPr lang="en-US" b="0" i="0" dirty="0">
                <a:effectLst/>
                <a:latin typeface="Source Sans Pro" panose="020B0503030403020204" pitchFamily="34" charset="0"/>
              </a:rPr>
              <a:t> </a:t>
            </a:r>
            <a:r>
              <a:rPr lang="en-US" b="0" i="0" dirty="0" err="1">
                <a:effectLst/>
                <a:latin typeface="Source Sans Pro" panose="020B0503030403020204" pitchFamily="34" charset="0"/>
              </a:rPr>
              <a:t>på</a:t>
            </a:r>
            <a:r>
              <a:rPr lang="en-US" b="0" i="0" dirty="0">
                <a:effectLst/>
                <a:latin typeface="Source Sans Pro" panose="020B0503030403020204" pitchFamily="34" charset="0"/>
              </a:rPr>
              <a:t> </a:t>
            </a:r>
            <a:r>
              <a:rPr lang="en-US" b="0" i="0" dirty="0" err="1">
                <a:effectLst/>
                <a:latin typeface="Source Sans Pro" panose="020B0503030403020204" pitchFamily="34" charset="0"/>
              </a:rPr>
              <a:t>duk</a:t>
            </a:r>
            <a:br>
              <a:rPr lang="en-US" b="0" i="0" dirty="0">
                <a:effectLst/>
                <a:latin typeface="Source Sans Pro" panose="020B0503030403020204" pitchFamily="34" charset="0"/>
              </a:rPr>
            </a:br>
            <a:r>
              <a:rPr lang="de-DE" dirty="0"/>
              <a:t>Foto: Städel Museum Frankfurt am Main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45285-5AFB-4029-8233-14CE1B09A0BF}" type="slidenum">
              <a:rPr lang="sv-SE" smtClean="0"/>
              <a:t>54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5043628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Bild lånad från: </a:t>
            </a:r>
            <a:br>
              <a:rPr lang="sv-SE" dirty="0"/>
            </a:br>
            <a:r>
              <a:rPr lang="sv-SE" dirty="0"/>
              <a:t>https://www.cbr.com/stranger-things-season5-shorter-story-hawkins-netflix/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45285-5AFB-4029-8233-14CE1B09A0BF}" type="slidenum">
              <a:rPr lang="sv-SE" smtClean="0"/>
              <a:t>55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07999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Merry</a:t>
            </a:r>
            <a:r>
              <a:rPr lang="sv-SE" dirty="0"/>
              <a:t>-Joseph </a:t>
            </a:r>
            <a:r>
              <a:rPr lang="sv-SE" dirty="0" err="1"/>
              <a:t>Blondel</a:t>
            </a:r>
            <a:r>
              <a:rPr lang="sv-SE" dirty="0"/>
              <a:t> (1781 - 1853),</a:t>
            </a:r>
            <a:r>
              <a:rPr lang="sv-SE" i="1" dirty="0"/>
              <a:t> Självporträtt</a:t>
            </a:r>
            <a:r>
              <a:rPr lang="sv-SE" dirty="0"/>
              <a:t>, 1817, olja på duk</a:t>
            </a:r>
            <a:br>
              <a:rPr lang="sv-SE" dirty="0"/>
            </a:br>
            <a:r>
              <a:rPr lang="sv-SE" dirty="0"/>
              <a:t>Foto: Anna Danielsson/Nationalmuseum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45285-5AFB-4029-8233-14CE1B09A0BF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701994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0" i="0" dirty="0">
                <a:solidFill>
                  <a:srgbClr val="FFFFFF"/>
                </a:solidFill>
                <a:effectLst/>
                <a:latin typeface="var(--user-brandFontStackBase, SourceSansPro, Helvetica, Arial, sans-serif)"/>
              </a:rPr>
              <a:t>Louis-</a:t>
            </a:r>
            <a:r>
              <a:rPr lang="sv-SE" b="0" i="0" dirty="0" err="1">
                <a:solidFill>
                  <a:srgbClr val="FFFFFF"/>
                </a:solidFill>
                <a:effectLst/>
                <a:latin typeface="var(--user-brandFontStackBase, SourceSansPro, Helvetica, Arial, sans-serif)"/>
              </a:rPr>
              <a:t>Léopold</a:t>
            </a:r>
            <a:r>
              <a:rPr lang="sv-SE" b="0" i="0" dirty="0">
                <a:solidFill>
                  <a:srgbClr val="FFFFFF"/>
                </a:solidFill>
                <a:effectLst/>
                <a:latin typeface="var(--user-brandFontStackBase, SourceSansPro, Helvetica, Arial, sans-serif)"/>
              </a:rPr>
              <a:t> </a:t>
            </a:r>
            <a:r>
              <a:rPr lang="sv-SE" b="0" i="0" dirty="0" err="1">
                <a:solidFill>
                  <a:srgbClr val="FFFFFF"/>
                </a:solidFill>
                <a:effectLst/>
                <a:latin typeface="var(--user-brandFontStackBase, SourceSansPro, Helvetica, Arial, sans-serif)"/>
              </a:rPr>
              <a:t>Boilly</a:t>
            </a:r>
            <a:r>
              <a:rPr lang="sv-SE" b="0" i="0" dirty="0">
                <a:solidFill>
                  <a:srgbClr val="FFFFFF"/>
                </a:solidFill>
                <a:effectLst/>
                <a:latin typeface="var(--user-brandFontStackBase, SourceSansPro, Helvetica, Arial, sans-serif)"/>
              </a:rPr>
              <a:t>, </a:t>
            </a:r>
            <a:r>
              <a:rPr lang="sv-SE" b="0" i="1" dirty="0">
                <a:solidFill>
                  <a:srgbClr val="FFFFFF"/>
                </a:solidFill>
                <a:effectLst/>
                <a:latin typeface="var(--user-brandFontStackBase, SourceSansPro, Helvetica, Arial, sans-serif)"/>
              </a:rPr>
              <a:t>Madame Saint-Ange Chevrier</a:t>
            </a:r>
            <a:r>
              <a:rPr lang="sv-SE" b="0" i="0" dirty="0">
                <a:solidFill>
                  <a:srgbClr val="FFFFFF"/>
                </a:solidFill>
                <a:effectLst/>
                <a:latin typeface="var(--user-brandFontStackBase, SourceSansPro, Helvetica, Arial, sans-serif)"/>
              </a:rPr>
              <a:t>,1807, olja på duk</a:t>
            </a:r>
            <a:br>
              <a:rPr lang="sv-SE" b="0" i="0" dirty="0">
                <a:effectLst/>
                <a:latin typeface="Source Sans Pro" panose="020B0503030403020204" pitchFamily="34" charset="0"/>
              </a:rPr>
            </a:br>
            <a:r>
              <a:rPr lang="sv-SE" b="0" i="0" dirty="0">
                <a:effectLst/>
                <a:latin typeface="Source Sans Pro" panose="020B0503030403020204" pitchFamily="34" charset="0"/>
              </a:rPr>
              <a:t>Foto: Cecilia </a:t>
            </a:r>
            <a:r>
              <a:rPr lang="sv-SE" b="0" i="0" dirty="0" err="1">
                <a:effectLst/>
                <a:latin typeface="Source Sans Pro" panose="020B0503030403020204" pitchFamily="34" charset="0"/>
              </a:rPr>
              <a:t>Heisser</a:t>
            </a:r>
            <a:r>
              <a:rPr lang="sv-SE" b="0" i="0" dirty="0">
                <a:effectLst/>
                <a:latin typeface="Source Sans Pro" panose="020B0503030403020204" pitchFamily="34" charset="0"/>
              </a:rPr>
              <a:t> / Nationalmuseum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45285-5AFB-4029-8233-14CE1B09A0BF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804873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Carl Fredric von Breda (1759 - 1818)</a:t>
            </a:r>
            <a:r>
              <a:rPr lang="sv-SE" b="0" i="0" dirty="0">
                <a:solidFill>
                  <a:srgbClr val="000000"/>
                </a:solidFill>
                <a:effectLst/>
                <a:latin typeface="HelveticaNeue"/>
              </a:rPr>
              <a:t> </a:t>
            </a:r>
            <a:r>
              <a:rPr lang="sv-SE" b="0" i="1" dirty="0">
                <a:solidFill>
                  <a:srgbClr val="000000"/>
                </a:solidFill>
                <a:effectLst/>
                <a:latin typeface="HelveticaNeue"/>
              </a:rPr>
              <a:t>Teresa </a:t>
            </a:r>
            <a:r>
              <a:rPr lang="sv-SE" b="0" i="1" dirty="0" err="1">
                <a:solidFill>
                  <a:srgbClr val="000000"/>
                </a:solidFill>
                <a:effectLst/>
                <a:latin typeface="HelveticaNeue"/>
              </a:rPr>
              <a:t>Vandoni</a:t>
            </a:r>
            <a:r>
              <a:rPr lang="sv-SE" b="0" i="1" dirty="0">
                <a:solidFill>
                  <a:srgbClr val="000000"/>
                </a:solidFill>
                <a:effectLst/>
                <a:latin typeface="HelveticaNeue"/>
              </a:rPr>
              <a:t>, italiensk sångerska vid Kungl. Operan i Stockholm, </a:t>
            </a:r>
            <a:r>
              <a:rPr lang="sv-SE" b="0" i="0" dirty="0">
                <a:solidFill>
                  <a:srgbClr val="000000"/>
                </a:solidFill>
                <a:effectLst/>
                <a:latin typeface="HelveticaNeue"/>
              </a:rPr>
              <a:t>1797, olja på duk</a:t>
            </a:r>
            <a:br>
              <a:rPr lang="sv-SE" b="0" i="1" dirty="0">
                <a:solidFill>
                  <a:srgbClr val="000000"/>
                </a:solidFill>
                <a:effectLst/>
                <a:latin typeface="HelveticaNeue"/>
              </a:rPr>
            </a:br>
            <a:r>
              <a:rPr lang="sv-SE" b="0" i="0" dirty="0">
                <a:solidFill>
                  <a:srgbClr val="000000"/>
                </a:solidFill>
                <a:effectLst/>
                <a:latin typeface="HelveticaNeue"/>
              </a:rPr>
              <a:t>Foto: Nationalmuseum</a:t>
            </a:r>
            <a:endParaRPr lang="sv-SE" i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45285-5AFB-4029-8233-14CE1B09A0BF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23038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Carl Fredric von Breda, </a:t>
            </a:r>
            <a:r>
              <a:rPr lang="sv-SE" i="1" dirty="0"/>
              <a:t>Konstnärens far, dispaschören Lucas von Breda,</a:t>
            </a:r>
            <a:r>
              <a:rPr lang="sv-SE" dirty="0"/>
              <a:t>1797, olja på duk</a:t>
            </a:r>
            <a:br>
              <a:rPr lang="sv-SE" dirty="0"/>
            </a:br>
            <a:r>
              <a:rPr lang="sv-SE" dirty="0"/>
              <a:t>Foto: Cecilia </a:t>
            </a:r>
            <a:r>
              <a:rPr lang="sv-SE" dirty="0" err="1"/>
              <a:t>Heisser</a:t>
            </a:r>
            <a:r>
              <a:rPr lang="sv-SE" dirty="0"/>
              <a:t>, Nationalmuseum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45285-5AFB-4029-8233-14CE1B09A0BF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731541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Ditlev</a:t>
            </a:r>
            <a:r>
              <a:rPr lang="sv-SE" dirty="0"/>
              <a:t> </a:t>
            </a:r>
            <a:r>
              <a:rPr lang="sv-SE" dirty="0" err="1"/>
              <a:t>Blunck</a:t>
            </a:r>
            <a:r>
              <a:rPr lang="sv-SE" dirty="0"/>
              <a:t> (1799 - 1853), </a:t>
            </a:r>
            <a:r>
              <a:rPr lang="sv-SE" b="0" i="1" dirty="0">
                <a:solidFill>
                  <a:srgbClr val="000000"/>
                </a:solidFill>
                <a:effectLst/>
                <a:latin typeface="HelveticaNeue"/>
              </a:rPr>
              <a:t>Porträtt av en man</a:t>
            </a:r>
            <a:r>
              <a:rPr lang="sv-SE" b="0" i="0" dirty="0">
                <a:solidFill>
                  <a:srgbClr val="000000"/>
                </a:solidFill>
                <a:effectLst/>
                <a:latin typeface="HelveticaNeue"/>
              </a:rPr>
              <a:t>,</a:t>
            </a:r>
            <a:r>
              <a:rPr lang="sv-SE" dirty="0"/>
              <a:t> 1830, olja på duk</a:t>
            </a:r>
            <a:br>
              <a:rPr lang="sv-SE" dirty="0"/>
            </a:br>
            <a:r>
              <a:rPr lang="sv-SE" dirty="0"/>
              <a:t>Foto: Anna Danielsson/Nationalmuseum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45285-5AFB-4029-8233-14CE1B09A0BF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308206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0" i="0" dirty="0">
                <a:effectLst/>
                <a:latin typeface="Source Sans Pro" panose="020B0503030403020204" pitchFamily="34" charset="0"/>
              </a:rPr>
              <a:t>Friedrich von </a:t>
            </a:r>
            <a:r>
              <a:rPr lang="sv-SE" b="0" i="0" dirty="0" err="1">
                <a:effectLst/>
                <a:latin typeface="Source Sans Pro" panose="020B0503030403020204" pitchFamily="34" charset="0"/>
              </a:rPr>
              <a:t>Amerling</a:t>
            </a:r>
            <a:r>
              <a:rPr lang="sv-SE" b="0" i="0" dirty="0">
                <a:effectLst/>
                <a:latin typeface="Source Sans Pro" panose="020B0503030403020204" pitchFamily="34" charset="0"/>
              </a:rPr>
              <a:t>, </a:t>
            </a:r>
            <a:r>
              <a:rPr lang="sv-SE" b="0" i="1" dirty="0">
                <a:effectLst/>
                <a:latin typeface="Source Sans Pro" panose="020B0503030403020204" pitchFamily="34" charset="0"/>
              </a:rPr>
              <a:t>Porträtt av hovskådespelaren Friedrich </a:t>
            </a:r>
            <a:r>
              <a:rPr lang="sv-SE" b="0" i="1" dirty="0" err="1">
                <a:effectLst/>
                <a:latin typeface="Source Sans Pro" panose="020B0503030403020204" pitchFamily="34" charset="0"/>
              </a:rPr>
              <a:t>Reil</a:t>
            </a:r>
            <a:r>
              <a:rPr lang="sv-SE" b="0" i="1" dirty="0">
                <a:effectLst/>
                <a:latin typeface="Source Sans Pro" panose="020B0503030403020204" pitchFamily="34" charset="0"/>
              </a:rPr>
              <a:t> (1773-1843)</a:t>
            </a:r>
            <a:r>
              <a:rPr lang="sv-SE" b="0" i="0" dirty="0">
                <a:effectLst/>
                <a:latin typeface="Source Sans Pro" panose="020B0503030403020204" pitchFamily="34" charset="0"/>
              </a:rPr>
              <a:t>,1838, olja på duk</a:t>
            </a:r>
            <a:br>
              <a:rPr lang="sv-SE" b="0" i="0" dirty="0">
                <a:effectLst/>
                <a:latin typeface="Source Sans Pro" panose="020B0503030403020204" pitchFamily="34" charset="0"/>
              </a:rPr>
            </a:br>
            <a:r>
              <a:rPr lang="sv-SE" b="0" i="0" dirty="0" err="1">
                <a:effectLst/>
                <a:latin typeface="Source Sans Pro" panose="020B0503030403020204" pitchFamily="34" charset="0"/>
              </a:rPr>
              <a:t>Foto:Anna</a:t>
            </a:r>
            <a:r>
              <a:rPr lang="sv-SE" b="0" i="0" dirty="0">
                <a:effectLst/>
                <a:latin typeface="Source Sans Pro" panose="020B0503030403020204" pitchFamily="34" charset="0"/>
              </a:rPr>
              <a:t> Danielsson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45285-5AFB-4029-8233-14CE1B09A0BF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74484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827585" y="754764"/>
            <a:ext cx="7488832" cy="586004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Rubrik på föreläsning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827585" y="1484784"/>
            <a:ext cx="7488832" cy="58600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/>
              <a:t>Namn på föreläsare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76B2D341-874A-488A-AFF4-6B8D0DF6A3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148" y="1916834"/>
            <a:ext cx="5122975" cy="51229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457200" y="6381328"/>
            <a:ext cx="8229600" cy="288032"/>
          </a:xfrm>
        </p:spPr>
        <p:txBody>
          <a:bodyPr>
            <a:normAutofit/>
          </a:bodyPr>
          <a:lstStyle>
            <a:lvl1pPr>
              <a:defRPr sz="1100" b="0"/>
            </a:lvl1pPr>
          </a:lstStyle>
          <a:p>
            <a:r>
              <a:rPr lang="sv-SE" dirty="0"/>
              <a:t>Bildtext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F3F8323F-22E6-4362-8853-BB357393F9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7" y="1777788"/>
            <a:ext cx="5401067" cy="5401067"/>
          </a:xfrm>
          <a:prstGeom prst="rect">
            <a:avLst/>
          </a:prstGeom>
        </p:spPr>
      </p:pic>
      <p:pic>
        <p:nvPicPr>
          <p:cNvPr id="15" name="Bildobjekt 14" descr="En bild som visar text&#10;&#10;Automatiskt genererad beskrivning">
            <a:extLst>
              <a:ext uri="{FF2B5EF4-FFF2-40B4-BE49-F238E27FC236}">
                <a16:creationId xmlns:a16="http://schemas.microsoft.com/office/drawing/2014/main" id="{B870E11B-F9AE-4724-B39D-00A66FAFD0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5" y="-315416"/>
            <a:ext cx="5401067" cy="540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951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27584" y="1628800"/>
            <a:ext cx="7859216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6" r:id="rId3"/>
  </p:sldLayoutIdLst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Arial" panose="020B0604020202020204" pitchFamily="34" charset="0"/>
          <a:ea typeface="Verdana" pitchFamily="34" charset="0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200" b="0" kern="1200">
          <a:solidFill>
            <a:schemeClr val="tx1"/>
          </a:solidFill>
          <a:latin typeface="Arial" panose="020B0604020202020204" pitchFamily="34" charset="0"/>
          <a:ea typeface="Verdana" pitchFamily="34" charset="0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200" b="0" kern="1200">
          <a:solidFill>
            <a:schemeClr val="tx1"/>
          </a:solidFill>
          <a:latin typeface="Arial" panose="020B0604020202020204" pitchFamily="34" charset="0"/>
          <a:ea typeface="Verdana" pitchFamily="34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200" b="0" kern="1200">
          <a:solidFill>
            <a:schemeClr val="tx1"/>
          </a:solidFill>
          <a:latin typeface="Arial" panose="020B0604020202020204" pitchFamily="34" charset="0"/>
          <a:ea typeface="Verdana" pitchFamily="34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200" b="0" kern="1200">
          <a:solidFill>
            <a:schemeClr val="tx1"/>
          </a:solidFill>
          <a:latin typeface="Arial" panose="020B0604020202020204" pitchFamily="34" charset="0"/>
          <a:ea typeface="Verdana" pitchFamily="34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200" b="0" kern="1200">
          <a:solidFill>
            <a:schemeClr val="tx1"/>
          </a:solidFill>
          <a:latin typeface="Arial" panose="020B0604020202020204" pitchFamily="34" charset="0"/>
          <a:ea typeface="Verdana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01790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8953F765-367A-4C9F-92AE-76CD13104AFC}"/>
              </a:ext>
            </a:extLst>
          </p:cNvPr>
          <p:cNvSpPr txBox="1"/>
          <p:nvPr/>
        </p:nvSpPr>
        <p:spPr>
          <a:xfrm>
            <a:off x="0" y="5805264"/>
            <a:ext cx="43204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Louis-</a:t>
            </a:r>
            <a:r>
              <a:rPr lang="sv-SE" sz="1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Léopold</a:t>
            </a:r>
            <a:r>
              <a:rPr lang="sv-SE" sz="1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Boilly</a:t>
            </a:r>
            <a:b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Madame Saint-Ange </a:t>
            </a:r>
            <a:r>
              <a:rPr lang="sv-SE" sz="1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Chevrier</a:t>
            </a:r>
            <a:b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1807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BE95C1F0-AFFA-D62A-7B58-0972C2EDF8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2" t="1701" r="1334" b="650"/>
          <a:stretch/>
        </p:blipFill>
        <p:spPr>
          <a:xfrm>
            <a:off x="3203847" y="44624"/>
            <a:ext cx="5472609" cy="66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7905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8953F765-367A-4C9F-92AE-76CD13104AFC}"/>
              </a:ext>
            </a:extLst>
          </p:cNvPr>
          <p:cNvSpPr txBox="1"/>
          <p:nvPr/>
        </p:nvSpPr>
        <p:spPr>
          <a:xfrm>
            <a:off x="179512" y="5373216"/>
            <a:ext cx="282865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Carl Fredric von Breda </a:t>
            </a:r>
            <a:b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400" i="1" dirty="0">
                <a:latin typeface="Arial" panose="020B0604020202020204" pitchFamily="34" charset="0"/>
                <a:cs typeface="Arial" panose="020B0604020202020204" pitchFamily="34" charset="0"/>
              </a:rPr>
              <a:t>Teresa </a:t>
            </a:r>
            <a:r>
              <a:rPr lang="sv-SE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Vandoni</a:t>
            </a:r>
            <a:r>
              <a:rPr lang="sv-SE" sz="1400" i="1" dirty="0">
                <a:latin typeface="Arial" panose="020B0604020202020204" pitchFamily="34" charset="0"/>
                <a:cs typeface="Arial" panose="020B0604020202020204" pitchFamily="34" charset="0"/>
              </a:rPr>
              <a:t>, italiensk sångerska vid Kungl. Operan i Stockholm</a:t>
            </a:r>
            <a:br>
              <a:rPr lang="sv-SE" sz="1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1797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6F2C01F9-70EA-20C3-9D48-6B5AF18F6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590550"/>
            <a:ext cx="476250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5538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8953F765-367A-4C9F-92AE-76CD13104AFC}"/>
              </a:ext>
            </a:extLst>
          </p:cNvPr>
          <p:cNvSpPr txBox="1"/>
          <p:nvPr/>
        </p:nvSpPr>
        <p:spPr>
          <a:xfrm>
            <a:off x="467544" y="5815904"/>
            <a:ext cx="27336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Carl Fredric von Breda  </a:t>
            </a:r>
            <a:b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400" i="1" dirty="0">
                <a:latin typeface="Arial" panose="020B0604020202020204" pitchFamily="34" charset="0"/>
                <a:cs typeface="Arial" panose="020B0604020202020204" pitchFamily="34" charset="0"/>
              </a:rPr>
              <a:t>Konstnärens far, dispaschören Lucas von Breda. </a:t>
            </a:r>
            <a:b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1797</a:t>
            </a:r>
          </a:p>
        </p:txBody>
      </p:sp>
      <p:pic>
        <p:nvPicPr>
          <p:cNvPr id="4" name="Bildobjekt 3" descr="En bild som visar tavla, tavelram, klädsel, Bildkonst&#10;&#10;Automatiskt genererad beskrivning">
            <a:extLst>
              <a:ext uri="{FF2B5EF4-FFF2-40B4-BE49-F238E27FC236}">
                <a16:creationId xmlns:a16="http://schemas.microsoft.com/office/drawing/2014/main" id="{3060C479-4E7C-0174-4A66-27B8DF854D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" t="6713" r="5469" b="4038"/>
          <a:stretch/>
        </p:blipFill>
        <p:spPr>
          <a:xfrm>
            <a:off x="3419872" y="106459"/>
            <a:ext cx="5400600" cy="665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6289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8953F765-367A-4C9F-92AE-76CD13104AFC}"/>
              </a:ext>
            </a:extLst>
          </p:cNvPr>
          <p:cNvSpPr txBox="1"/>
          <p:nvPr/>
        </p:nvSpPr>
        <p:spPr>
          <a:xfrm>
            <a:off x="395536" y="5733256"/>
            <a:ext cx="28286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err="1">
                <a:latin typeface="Arial" panose="020B0604020202020204" pitchFamily="34" charset="0"/>
                <a:cs typeface="Arial" panose="020B0604020202020204" pitchFamily="34" charset="0"/>
              </a:rPr>
              <a:t>Ditlev</a:t>
            </a: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400" dirty="0" err="1">
                <a:latin typeface="Arial" panose="020B0604020202020204" pitchFamily="34" charset="0"/>
                <a:cs typeface="Arial" panose="020B0604020202020204" pitchFamily="34" charset="0"/>
              </a:rPr>
              <a:t>Blunck</a:t>
            </a: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b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Portätt</a:t>
            </a:r>
            <a:r>
              <a:rPr lang="sv-SE" sz="1400" i="1" dirty="0">
                <a:latin typeface="Arial" panose="020B0604020202020204" pitchFamily="34" charset="0"/>
                <a:cs typeface="Arial" panose="020B0604020202020204" pitchFamily="34" charset="0"/>
              </a:rPr>
              <a:t> av en man</a:t>
            </a:r>
            <a:b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1830</a:t>
            </a:r>
          </a:p>
        </p:txBody>
      </p:sp>
      <p:pic>
        <p:nvPicPr>
          <p:cNvPr id="5" name="Bildobjekt 4" descr="En bild som visar Människoansikte, porträtt, klädsel, person&#10;&#10;Automatiskt genererad beskrivning">
            <a:extLst>
              <a:ext uri="{FF2B5EF4-FFF2-40B4-BE49-F238E27FC236}">
                <a16:creationId xmlns:a16="http://schemas.microsoft.com/office/drawing/2014/main" id="{A20D5CCD-9E26-ED57-046C-F691F09160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-16043"/>
            <a:ext cx="54749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98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8953F765-367A-4C9F-92AE-76CD13104AFC}"/>
              </a:ext>
            </a:extLst>
          </p:cNvPr>
          <p:cNvSpPr txBox="1"/>
          <p:nvPr/>
        </p:nvSpPr>
        <p:spPr>
          <a:xfrm>
            <a:off x="395536" y="5733256"/>
            <a:ext cx="2808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Friedrich von </a:t>
            </a:r>
            <a:r>
              <a:rPr lang="sv-SE" sz="1400" dirty="0" err="1">
                <a:latin typeface="Arial" panose="020B0604020202020204" pitchFamily="34" charset="0"/>
                <a:cs typeface="Arial" panose="020B0604020202020204" pitchFamily="34" charset="0"/>
              </a:rPr>
              <a:t>Amerling</a:t>
            </a:r>
            <a:b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400" i="1" dirty="0">
                <a:latin typeface="Arial" panose="020B0604020202020204" pitchFamily="34" charset="0"/>
                <a:cs typeface="Arial" panose="020B0604020202020204" pitchFamily="34" charset="0"/>
              </a:rPr>
              <a:t>Porträtt av hovskådespelaren Friedrich </a:t>
            </a:r>
            <a:r>
              <a:rPr lang="sv-SE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Reil</a:t>
            </a:r>
            <a:r>
              <a:rPr lang="sv-SE" sz="1400" i="1" dirty="0">
                <a:latin typeface="Arial" panose="020B0604020202020204" pitchFamily="34" charset="0"/>
                <a:cs typeface="Arial" panose="020B0604020202020204" pitchFamily="34" charset="0"/>
              </a:rPr>
              <a:t> (1773-1843)</a:t>
            </a:r>
            <a:b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1838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7AA14B5D-5FF5-E4E0-7503-C075D13C7A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0" t="2750" r="3518" b="2750"/>
          <a:stretch/>
        </p:blipFill>
        <p:spPr>
          <a:xfrm>
            <a:off x="3491880" y="83533"/>
            <a:ext cx="5256584" cy="675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691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8953F765-367A-4C9F-92AE-76CD13104AFC}"/>
              </a:ext>
            </a:extLst>
          </p:cNvPr>
          <p:cNvSpPr txBox="1"/>
          <p:nvPr/>
        </p:nvSpPr>
        <p:spPr>
          <a:xfrm>
            <a:off x="107504" y="5917168"/>
            <a:ext cx="38884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Michel-Martin </a:t>
            </a:r>
            <a:r>
              <a:rPr lang="sv-SE" sz="1400" dirty="0" err="1">
                <a:latin typeface="Arial" panose="020B0604020202020204" pitchFamily="34" charset="0"/>
                <a:cs typeface="Arial" panose="020B0604020202020204" pitchFamily="34" charset="0"/>
              </a:rPr>
              <a:t>Drolling</a:t>
            </a: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Alix</a:t>
            </a:r>
            <a:r>
              <a:rPr lang="sv-SE" sz="1400" i="1" dirty="0">
                <a:latin typeface="Arial" panose="020B0604020202020204" pitchFamily="34" charset="0"/>
                <a:cs typeface="Arial" panose="020B0604020202020204" pitchFamily="34" charset="0"/>
              </a:rPr>
              <a:t> de Tournon </a:t>
            </a:r>
            <a:r>
              <a:rPr lang="sv-SE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Simiane</a:t>
            </a:r>
            <a:r>
              <a:rPr lang="sv-SE" sz="1400" i="1" dirty="0">
                <a:latin typeface="Arial" panose="020B0604020202020204" pitchFamily="34" charset="0"/>
                <a:cs typeface="Arial" panose="020B0604020202020204" pitchFamily="34" charset="0"/>
              </a:rPr>
              <a:t> (1812-1886)</a:t>
            </a:r>
            <a:b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1847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D55A7992-365D-267B-E77B-BEAF69ECEA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85" t="13372" r="15585" b="13045"/>
          <a:stretch/>
        </p:blipFill>
        <p:spPr>
          <a:xfrm>
            <a:off x="3491880" y="117311"/>
            <a:ext cx="5400600" cy="662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3276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8953F765-367A-4C9F-92AE-76CD13104AFC}"/>
              </a:ext>
            </a:extLst>
          </p:cNvPr>
          <p:cNvSpPr txBox="1"/>
          <p:nvPr/>
        </p:nvSpPr>
        <p:spPr>
          <a:xfrm>
            <a:off x="251520" y="5877272"/>
            <a:ext cx="28286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Albert </a:t>
            </a:r>
            <a:r>
              <a:rPr lang="sv-SE" sz="1400" dirty="0" err="1">
                <a:latin typeface="Arial" panose="020B0604020202020204" pitchFamily="34" charset="0"/>
                <a:cs typeface="Arial" panose="020B0604020202020204" pitchFamily="34" charset="0"/>
              </a:rPr>
              <a:t>Küchler</a:t>
            </a:r>
            <a:b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400" i="1" dirty="0">
                <a:latin typeface="Arial" panose="020B0604020202020204" pitchFamily="34" charset="0"/>
                <a:cs typeface="Arial" panose="020B0604020202020204" pitchFamily="34" charset="0"/>
              </a:rPr>
              <a:t>Studie av en kvinna bakifrån</a:t>
            </a:r>
            <a:b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1845</a:t>
            </a:r>
          </a:p>
        </p:txBody>
      </p:sp>
      <p:pic>
        <p:nvPicPr>
          <p:cNvPr id="5" name="Bildobjekt 4" descr="En bild som visar tavla, konst, rita, skiss&#10;&#10;Automatiskt genererad beskrivning">
            <a:extLst>
              <a:ext uri="{FF2B5EF4-FFF2-40B4-BE49-F238E27FC236}">
                <a16:creationId xmlns:a16="http://schemas.microsoft.com/office/drawing/2014/main" id="{7868804A-B328-611C-60E3-47717A8CA4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" t="2750" r="2920" b="4851"/>
          <a:stretch/>
        </p:blipFill>
        <p:spPr>
          <a:xfrm>
            <a:off x="2912545" y="242064"/>
            <a:ext cx="5979935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3791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92A7138-3A95-2C53-F3B5-A12A615EF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933056"/>
            <a:ext cx="8229600" cy="1584176"/>
          </a:xfrm>
        </p:spPr>
        <p:txBody>
          <a:bodyPr>
            <a:noAutofit/>
          </a:bodyPr>
          <a:lstStyle/>
          <a:p>
            <a:r>
              <a:rPr lang="sv-SE" sz="3600" dirty="0"/>
              <a:t>Vandraren och turisten</a:t>
            </a:r>
          </a:p>
        </p:txBody>
      </p:sp>
    </p:spTree>
    <p:extLst>
      <p:ext uri="{BB962C8B-B14F-4D97-AF65-F5344CB8AC3E}">
        <p14:creationId xmlns:p14="http://schemas.microsoft.com/office/powerpoint/2010/main" val="40983471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8953F765-367A-4C9F-92AE-76CD13104AFC}"/>
              </a:ext>
            </a:extLst>
          </p:cNvPr>
          <p:cNvSpPr txBox="1"/>
          <p:nvPr/>
        </p:nvSpPr>
        <p:spPr>
          <a:xfrm>
            <a:off x="148241" y="6024329"/>
            <a:ext cx="28286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Johan Christian Dahl</a:t>
            </a:r>
            <a:b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400" i="1" dirty="0">
                <a:latin typeface="Arial" panose="020B0604020202020204" pitchFamily="34" charset="0"/>
                <a:cs typeface="Arial" panose="020B0604020202020204" pitchFamily="34" charset="0"/>
              </a:rPr>
              <a:t>Vy från </a:t>
            </a:r>
            <a:r>
              <a:rPr lang="sv-SE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Bastei</a:t>
            </a:r>
            <a:b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1819</a:t>
            </a:r>
          </a:p>
        </p:txBody>
      </p:sp>
      <p:pic>
        <p:nvPicPr>
          <p:cNvPr id="4" name="Bildobjekt 3" descr="En bild som visar moln, tavla, himmel, rita&#10;&#10;Automatiskt genererad beskrivning">
            <a:extLst>
              <a:ext uri="{FF2B5EF4-FFF2-40B4-BE49-F238E27FC236}">
                <a16:creationId xmlns:a16="http://schemas.microsoft.com/office/drawing/2014/main" id="{5D0541E0-0F29-2C6B-474C-23B9B3B915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41" y="116632"/>
            <a:ext cx="8842718" cy="592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7165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8953F765-367A-4C9F-92AE-76CD13104AFC}"/>
              </a:ext>
            </a:extLst>
          </p:cNvPr>
          <p:cNvSpPr txBox="1"/>
          <p:nvPr/>
        </p:nvSpPr>
        <p:spPr>
          <a:xfrm>
            <a:off x="467544" y="6064606"/>
            <a:ext cx="28286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Wilhelm Maximilian Carpelan</a:t>
            </a:r>
            <a:b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Vöringsfossen</a:t>
            </a:r>
            <a:b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1824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0973C6CD-EEEC-D250-8E90-39E96F036B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6" t="4151" r="1472" b="1350"/>
          <a:stretch/>
        </p:blipFill>
        <p:spPr>
          <a:xfrm>
            <a:off x="3347864" y="137288"/>
            <a:ext cx="5495463" cy="653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906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6B6F100-64A0-0226-ACB8-A37977EA6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3356992"/>
            <a:ext cx="8229600" cy="1008112"/>
          </a:xfrm>
        </p:spPr>
        <p:txBody>
          <a:bodyPr>
            <a:noAutofit/>
          </a:bodyPr>
          <a:lstStyle/>
          <a:p>
            <a:r>
              <a:rPr lang="sv-SE" sz="3600" dirty="0"/>
              <a:t>ROMANTIKEN</a:t>
            </a:r>
            <a:br>
              <a:rPr lang="sv-SE" sz="3600" dirty="0"/>
            </a:br>
            <a:br>
              <a:rPr lang="sv-SE" sz="3600" dirty="0"/>
            </a:br>
            <a:r>
              <a:rPr lang="sv-SE" sz="3600" dirty="0"/>
              <a:t>Individen, naturen och himlastormande känslor</a:t>
            </a:r>
          </a:p>
        </p:txBody>
      </p:sp>
    </p:spTree>
    <p:extLst>
      <p:ext uri="{BB962C8B-B14F-4D97-AF65-F5344CB8AC3E}">
        <p14:creationId xmlns:p14="http://schemas.microsoft.com/office/powerpoint/2010/main" val="9073664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8953F765-367A-4C9F-92AE-76CD13104AFC}"/>
              </a:ext>
            </a:extLst>
          </p:cNvPr>
          <p:cNvSpPr txBox="1"/>
          <p:nvPr/>
        </p:nvSpPr>
        <p:spPr>
          <a:xfrm>
            <a:off x="107504" y="5917168"/>
            <a:ext cx="37444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Horace </a:t>
            </a:r>
            <a:r>
              <a:rPr lang="sv-SE" sz="1400" dirty="0" err="1">
                <a:latin typeface="Arial" panose="020B0604020202020204" pitchFamily="34" charset="0"/>
                <a:cs typeface="Arial" panose="020B0604020202020204" pitchFamily="34" charset="0"/>
              </a:rPr>
              <a:t>Vernet</a:t>
            </a:r>
            <a:b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400" i="1" dirty="0">
                <a:latin typeface="Arial" panose="020B0604020202020204" pitchFamily="34" charset="0"/>
                <a:cs typeface="Arial" panose="020B0604020202020204" pitchFamily="34" charset="0"/>
              </a:rPr>
              <a:t>Vandrare gör ett uppehåll i bergen</a:t>
            </a:r>
            <a:b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1825</a:t>
            </a:r>
          </a:p>
        </p:txBody>
      </p:sp>
      <p:pic>
        <p:nvPicPr>
          <p:cNvPr id="5" name="Bildobjekt 4" descr="En bild som visar landskap, natur, tavla, vattenfall&#10;&#10;Automatiskt genererad beskrivning">
            <a:extLst>
              <a:ext uri="{FF2B5EF4-FFF2-40B4-BE49-F238E27FC236}">
                <a16:creationId xmlns:a16="http://schemas.microsoft.com/office/drawing/2014/main" id="{CB9606EE-3F32-7E02-3F2C-8EF4CA7F61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956" y="85536"/>
            <a:ext cx="5336524" cy="665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5234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8953F765-367A-4C9F-92AE-76CD13104AFC}"/>
              </a:ext>
            </a:extLst>
          </p:cNvPr>
          <p:cNvSpPr txBox="1"/>
          <p:nvPr/>
        </p:nvSpPr>
        <p:spPr>
          <a:xfrm>
            <a:off x="660886" y="6034918"/>
            <a:ext cx="44151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Carl Morgenstern </a:t>
            </a:r>
            <a:b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1400" b="0" i="1" dirty="0" err="1">
                <a:effectLst/>
                <a:latin typeface="HelveticaNeue"/>
              </a:rPr>
              <a:t>Vy</a:t>
            </a:r>
            <a:r>
              <a:rPr lang="it-IT" sz="1400" b="0" i="1" dirty="0">
                <a:effectLst/>
                <a:latin typeface="HelveticaNeue"/>
              </a:rPr>
              <a:t> </a:t>
            </a:r>
            <a:r>
              <a:rPr lang="it-IT" sz="1400" b="0" i="1" dirty="0" err="1">
                <a:effectLst/>
                <a:latin typeface="HelveticaNeue"/>
              </a:rPr>
              <a:t>mot</a:t>
            </a:r>
            <a:r>
              <a:rPr lang="it-IT" sz="1400" b="0" i="1" dirty="0">
                <a:effectLst/>
                <a:latin typeface="HelveticaNeue"/>
              </a:rPr>
              <a:t> Amalfi </a:t>
            </a:r>
            <a:r>
              <a:rPr lang="it-IT" sz="1400" b="0" i="1" dirty="0" err="1">
                <a:effectLst/>
                <a:latin typeface="HelveticaNeue"/>
              </a:rPr>
              <a:t>från</a:t>
            </a:r>
            <a:r>
              <a:rPr lang="it-IT" sz="1400" b="0" i="1" dirty="0">
                <a:effectLst/>
                <a:latin typeface="HelveticaNeue"/>
              </a:rPr>
              <a:t> Grotta dei Cappuccini</a:t>
            </a:r>
            <a:b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1834-37</a:t>
            </a:r>
          </a:p>
        </p:txBody>
      </p:sp>
      <p:pic>
        <p:nvPicPr>
          <p:cNvPr id="5" name="Bildobjekt 4" descr="En bild som visar tavla, landskap, himmel, rita&#10;&#10;Automatiskt genererad beskrivning">
            <a:extLst>
              <a:ext uri="{FF2B5EF4-FFF2-40B4-BE49-F238E27FC236}">
                <a16:creationId xmlns:a16="http://schemas.microsoft.com/office/drawing/2014/main" id="{7E2A8EF7-FD96-3F18-9B1A-F05A589ACC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" t="3161" r="4714" b="1989"/>
          <a:stretch/>
        </p:blipFill>
        <p:spPr>
          <a:xfrm>
            <a:off x="683568" y="116632"/>
            <a:ext cx="7848872" cy="588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1556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BE66502-797F-07BE-E550-4F1885EB6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49080"/>
            <a:ext cx="8229600" cy="288032"/>
          </a:xfrm>
        </p:spPr>
        <p:txBody>
          <a:bodyPr>
            <a:noAutofit/>
          </a:bodyPr>
          <a:lstStyle/>
          <a:p>
            <a:r>
              <a:rPr lang="sv-SE" sz="3600" dirty="0"/>
              <a:t>Naturen och himlastormande känslor</a:t>
            </a:r>
          </a:p>
        </p:txBody>
      </p:sp>
    </p:spTree>
    <p:extLst>
      <p:ext uri="{BB962C8B-B14F-4D97-AF65-F5344CB8AC3E}">
        <p14:creationId xmlns:p14="http://schemas.microsoft.com/office/powerpoint/2010/main" val="32942440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8953F765-367A-4C9F-92AE-76CD13104AFC}"/>
              </a:ext>
            </a:extLst>
          </p:cNvPr>
          <p:cNvSpPr txBox="1"/>
          <p:nvPr/>
        </p:nvSpPr>
        <p:spPr>
          <a:xfrm>
            <a:off x="539552" y="6119336"/>
            <a:ext cx="27655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Marcus Larson</a:t>
            </a:r>
            <a:b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400" i="1" dirty="0">
                <a:latin typeface="Arial" panose="020B0604020202020204" pitchFamily="34" charset="0"/>
                <a:cs typeface="Arial" panose="020B0604020202020204" pitchFamily="34" charset="0"/>
              </a:rPr>
              <a:t>Storm vid bohuslänska kusten</a:t>
            </a:r>
            <a:b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1857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95DE899F-BF85-B8AF-CD25-78D550B54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67026"/>
            <a:ext cx="8064896" cy="602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1573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8953F765-367A-4C9F-92AE-76CD13104AFC}"/>
              </a:ext>
            </a:extLst>
          </p:cNvPr>
          <p:cNvSpPr txBox="1"/>
          <p:nvPr/>
        </p:nvSpPr>
        <p:spPr>
          <a:xfrm>
            <a:off x="316117" y="6119336"/>
            <a:ext cx="28286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Knut </a:t>
            </a:r>
            <a:r>
              <a:rPr lang="sv-SE" sz="1400" dirty="0" err="1">
                <a:latin typeface="Arial" panose="020B0604020202020204" pitchFamily="34" charset="0"/>
                <a:cs typeface="Arial" panose="020B0604020202020204" pitchFamily="34" charset="0"/>
              </a:rPr>
              <a:t>Baade</a:t>
            </a: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Dresden i solnedgång</a:t>
            </a:r>
            <a:b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1838</a:t>
            </a:r>
          </a:p>
        </p:txBody>
      </p:sp>
      <p:pic>
        <p:nvPicPr>
          <p:cNvPr id="4" name="Bildobjekt 3" descr="En bild som visar tavla, himmel, konst, moln&#10;&#10;Automatiskt genererad beskrivning">
            <a:extLst>
              <a:ext uri="{FF2B5EF4-FFF2-40B4-BE49-F238E27FC236}">
                <a16:creationId xmlns:a16="http://schemas.microsoft.com/office/drawing/2014/main" id="{74A6DCE3-0DCA-9172-95D4-29C9786625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9" t="15350" r="12299" b="15351"/>
          <a:stretch/>
        </p:blipFill>
        <p:spPr>
          <a:xfrm>
            <a:off x="467544" y="121703"/>
            <a:ext cx="8360339" cy="599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3599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8953F765-367A-4C9F-92AE-76CD13104AFC}"/>
              </a:ext>
            </a:extLst>
          </p:cNvPr>
          <p:cNvSpPr txBox="1"/>
          <p:nvPr/>
        </p:nvSpPr>
        <p:spPr>
          <a:xfrm>
            <a:off x="467544" y="6110138"/>
            <a:ext cx="28286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Marcus Larson</a:t>
            </a:r>
            <a:b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400" i="1" dirty="0">
                <a:latin typeface="Arial" panose="020B0604020202020204" pitchFamily="34" charset="0"/>
                <a:cs typeface="Arial" panose="020B0604020202020204" pitchFamily="34" charset="0"/>
              </a:rPr>
              <a:t>Storm på havet</a:t>
            </a:r>
            <a:b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1857</a:t>
            </a:r>
          </a:p>
        </p:txBody>
      </p:sp>
      <p:pic>
        <p:nvPicPr>
          <p:cNvPr id="4" name="Bildobjekt 3" descr="En bild som visar tavla, himmel, utomhus, solnedgång&#10;&#10;Automatiskt genererad beskrivning">
            <a:extLst>
              <a:ext uri="{FF2B5EF4-FFF2-40B4-BE49-F238E27FC236}">
                <a16:creationId xmlns:a16="http://schemas.microsoft.com/office/drawing/2014/main" id="{A28A990A-C191-451B-DF2B-36B40A161C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" t="443" r="207" b="635"/>
          <a:stretch/>
        </p:blipFill>
        <p:spPr>
          <a:xfrm>
            <a:off x="467544" y="204869"/>
            <a:ext cx="8402781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1005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7A46CA2-F4F7-640A-0394-D72C0CA95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653136"/>
            <a:ext cx="8229600" cy="288032"/>
          </a:xfrm>
        </p:spPr>
        <p:txBody>
          <a:bodyPr>
            <a:noAutofit/>
          </a:bodyPr>
          <a:lstStyle/>
          <a:p>
            <a:r>
              <a:rPr lang="sv-SE" sz="3600" dirty="0"/>
              <a:t>Vurmen för dåtiden</a:t>
            </a:r>
          </a:p>
        </p:txBody>
      </p:sp>
    </p:spTree>
    <p:extLst>
      <p:ext uri="{BB962C8B-B14F-4D97-AF65-F5344CB8AC3E}">
        <p14:creationId xmlns:p14="http://schemas.microsoft.com/office/powerpoint/2010/main" val="16033414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8953F765-367A-4C9F-92AE-76CD13104AFC}"/>
              </a:ext>
            </a:extLst>
          </p:cNvPr>
          <p:cNvSpPr txBox="1"/>
          <p:nvPr/>
        </p:nvSpPr>
        <p:spPr>
          <a:xfrm>
            <a:off x="1248558" y="6087793"/>
            <a:ext cx="59766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Lorenz </a:t>
            </a:r>
            <a:r>
              <a:rPr lang="sv-SE" sz="1400" dirty="0" err="1">
                <a:latin typeface="Arial" panose="020B0604020202020204" pitchFamily="34" charset="0"/>
                <a:cs typeface="Arial" panose="020B0604020202020204" pitchFamily="34" charset="0"/>
              </a:rPr>
              <a:t>Fr</a:t>
            </a:r>
            <a:r>
              <a:rPr lang="sv-SE" sz="14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ølich</a:t>
            </a:r>
            <a:b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400" i="1" dirty="0">
                <a:latin typeface="Arial" panose="020B0604020202020204" pitchFamily="34" charset="0"/>
                <a:cs typeface="Arial" panose="020B0604020202020204" pitchFamily="34" charset="0"/>
              </a:rPr>
              <a:t>Kung </a:t>
            </a:r>
            <a:r>
              <a:rPr lang="sv-SE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Svafur</a:t>
            </a:r>
            <a:r>
              <a:rPr lang="sv-SE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Lami</a:t>
            </a:r>
            <a:r>
              <a:rPr lang="sv-SE" sz="1400" i="1" dirty="0">
                <a:latin typeface="Arial" panose="020B0604020202020204" pitchFamily="34" charset="0"/>
                <a:cs typeface="Arial" panose="020B0604020202020204" pitchFamily="34" charset="0"/>
              </a:rPr>
              <a:t> tvingar Durin och Dvalin att lova honom svärdet Tirfing</a:t>
            </a:r>
            <a:b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1839</a:t>
            </a:r>
          </a:p>
        </p:txBody>
      </p:sp>
      <p:pic>
        <p:nvPicPr>
          <p:cNvPr id="5" name="Bildobjekt 4" descr="En bild som visar tavla, gräs, häst, person&#10;&#10;Automatiskt genererad beskrivning">
            <a:extLst>
              <a:ext uri="{FF2B5EF4-FFF2-40B4-BE49-F238E27FC236}">
                <a16:creationId xmlns:a16="http://schemas.microsoft.com/office/drawing/2014/main" id="{998E31D6-2BEB-8952-540F-F1DF2C79DD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" t="1235" r="1053" b="1235"/>
          <a:stretch/>
        </p:blipFill>
        <p:spPr>
          <a:xfrm>
            <a:off x="1259632" y="31543"/>
            <a:ext cx="6912768" cy="606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8552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8953F765-367A-4C9F-92AE-76CD13104AFC}"/>
              </a:ext>
            </a:extLst>
          </p:cNvPr>
          <p:cNvSpPr txBox="1"/>
          <p:nvPr/>
        </p:nvSpPr>
        <p:spPr>
          <a:xfrm>
            <a:off x="683568" y="5999816"/>
            <a:ext cx="32403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Nils </a:t>
            </a:r>
            <a:r>
              <a:rPr lang="sv-SE" sz="1400" dirty="0" err="1">
                <a:latin typeface="Arial" panose="020B0604020202020204" pitchFamily="34" charset="0"/>
                <a:cs typeface="Arial" panose="020B0604020202020204" pitchFamily="34" charset="0"/>
              </a:rPr>
              <a:t>Blommér</a:t>
            </a:r>
            <a:b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400" i="1" dirty="0">
                <a:latin typeface="Arial" panose="020B0604020202020204" pitchFamily="34" charset="0"/>
                <a:cs typeface="Arial" panose="020B0604020202020204" pitchFamily="34" charset="0"/>
              </a:rPr>
              <a:t>Ängsälvor</a:t>
            </a:r>
            <a:b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1850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FCC459FB-D19B-7C5F-9E4C-C7BAE14BD7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D1A5A77C-4919-C547-E6EE-24002C2A11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pic>
        <p:nvPicPr>
          <p:cNvPr id="7" name="Bildobjekt 6" descr="En bild som visar himmel, utomhus, moln, tavla&#10;&#10;Automatiskt genererad beskrivning">
            <a:extLst>
              <a:ext uri="{FF2B5EF4-FFF2-40B4-BE49-F238E27FC236}">
                <a16:creationId xmlns:a16="http://schemas.microsoft.com/office/drawing/2014/main" id="{B3EC0827-1506-320A-181A-7F7CC6D396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02" y="67638"/>
            <a:ext cx="7679195" cy="593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557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8953F765-367A-4C9F-92AE-76CD13104AFC}"/>
              </a:ext>
            </a:extLst>
          </p:cNvPr>
          <p:cNvSpPr txBox="1"/>
          <p:nvPr/>
        </p:nvSpPr>
        <p:spPr>
          <a:xfrm>
            <a:off x="611560" y="6002704"/>
            <a:ext cx="28286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Nils </a:t>
            </a:r>
            <a:r>
              <a:rPr lang="sv-SE" sz="1400" dirty="0" err="1">
                <a:latin typeface="Arial" panose="020B0604020202020204" pitchFamily="34" charset="0"/>
                <a:cs typeface="Arial" panose="020B0604020202020204" pitchFamily="34" charset="0"/>
              </a:rPr>
              <a:t>Blommér</a:t>
            </a:r>
            <a:b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400" i="1" dirty="0">
                <a:latin typeface="Arial" panose="020B0604020202020204" pitchFamily="34" charset="0"/>
                <a:cs typeface="Arial" panose="020B0604020202020204" pitchFamily="34" charset="0"/>
              </a:rPr>
              <a:t>Näcken och Ägirs döttrar</a:t>
            </a:r>
            <a:b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1850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AF6CDF0C-77B0-5031-B6EE-42256E54E0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4" t="3800" r="2174" b="5629"/>
          <a:stretch/>
        </p:blipFill>
        <p:spPr>
          <a:xfrm>
            <a:off x="719572" y="116632"/>
            <a:ext cx="7704856" cy="582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314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8953F765-367A-4C9F-92AE-76CD13104AFC}"/>
              </a:ext>
            </a:extLst>
          </p:cNvPr>
          <p:cNvSpPr txBox="1"/>
          <p:nvPr/>
        </p:nvSpPr>
        <p:spPr>
          <a:xfrm>
            <a:off x="611560" y="5875671"/>
            <a:ext cx="28286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Caspar David Friedrich</a:t>
            </a:r>
            <a:b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400" i="1" dirty="0">
                <a:latin typeface="Arial" panose="020B0604020202020204" pitchFamily="34" charset="0"/>
                <a:cs typeface="Arial" panose="020B0604020202020204" pitchFamily="34" charset="0"/>
              </a:rPr>
              <a:t>Två män som ser på månen</a:t>
            </a:r>
            <a:b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1830-talet</a:t>
            </a:r>
          </a:p>
        </p:txBody>
      </p:sp>
      <p:pic>
        <p:nvPicPr>
          <p:cNvPr id="5" name="Bildobjekt 4" descr="En bild som visar träd, tavla, utomhus, fågel&#10;&#10;Automatiskt genererad beskrivning">
            <a:extLst>
              <a:ext uri="{FF2B5EF4-FFF2-40B4-BE49-F238E27FC236}">
                <a16:creationId xmlns:a16="http://schemas.microsoft.com/office/drawing/2014/main" id="{3F080E03-585A-923C-9704-0106F691BA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08" y="0"/>
            <a:ext cx="7608783" cy="587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8170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8953F765-367A-4C9F-92AE-76CD13104AFC}"/>
              </a:ext>
            </a:extLst>
          </p:cNvPr>
          <p:cNvSpPr txBox="1"/>
          <p:nvPr/>
        </p:nvSpPr>
        <p:spPr>
          <a:xfrm>
            <a:off x="395536" y="5877272"/>
            <a:ext cx="360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Ernst Ferdinand </a:t>
            </a:r>
            <a:r>
              <a:rPr lang="sv-SE" sz="1400" dirty="0" err="1">
                <a:latin typeface="Arial" panose="020B0604020202020204" pitchFamily="34" charset="0"/>
                <a:cs typeface="Arial" panose="020B0604020202020204" pitchFamily="34" charset="0"/>
              </a:rPr>
              <a:t>Oehme</a:t>
            </a:r>
            <a:b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400" i="1" dirty="0">
                <a:latin typeface="Arial" panose="020B0604020202020204" pitchFamily="34" charset="0"/>
                <a:cs typeface="Arial" panose="020B0604020202020204" pitchFamily="34" charset="0"/>
              </a:rPr>
              <a:t>Borgen </a:t>
            </a:r>
            <a:r>
              <a:rPr lang="sv-SE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Naudersberg</a:t>
            </a:r>
            <a:r>
              <a:rPr lang="sv-SE" sz="1400" i="1" dirty="0">
                <a:latin typeface="Arial" panose="020B0604020202020204" pitchFamily="34" charset="0"/>
                <a:cs typeface="Arial" panose="020B0604020202020204" pitchFamily="34" charset="0"/>
              </a:rPr>
              <a:t> i Tyrolen</a:t>
            </a:r>
            <a:b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1847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F132F804-630B-869E-2BA0-81F5717414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63" t="10013" r="8263" b="10013"/>
          <a:stretch/>
        </p:blipFill>
        <p:spPr>
          <a:xfrm>
            <a:off x="503867" y="121610"/>
            <a:ext cx="8244597" cy="575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8663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22AF3A-095E-D53B-83F0-4351AF7A0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45024"/>
            <a:ext cx="8229600" cy="288032"/>
          </a:xfrm>
        </p:spPr>
        <p:txBody>
          <a:bodyPr>
            <a:noAutofit/>
          </a:bodyPr>
          <a:lstStyle/>
          <a:p>
            <a:r>
              <a:rPr lang="sv-SE" sz="3600" dirty="0"/>
              <a:t>Skräck och själens nattsida</a:t>
            </a:r>
          </a:p>
        </p:txBody>
      </p:sp>
    </p:spTree>
    <p:extLst>
      <p:ext uri="{BB962C8B-B14F-4D97-AF65-F5344CB8AC3E}">
        <p14:creationId xmlns:p14="http://schemas.microsoft.com/office/powerpoint/2010/main" val="4034681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8953F765-367A-4C9F-92AE-76CD13104AFC}"/>
              </a:ext>
            </a:extLst>
          </p:cNvPr>
          <p:cNvSpPr txBox="1"/>
          <p:nvPr/>
        </p:nvSpPr>
        <p:spPr>
          <a:xfrm>
            <a:off x="683568" y="6146720"/>
            <a:ext cx="48965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Nicolai Abraham </a:t>
            </a:r>
            <a:r>
              <a:rPr lang="sv-SE" sz="1400" dirty="0" err="1">
                <a:latin typeface="Arial" panose="020B0604020202020204" pitchFamily="34" charset="0"/>
                <a:cs typeface="Arial" panose="020B0604020202020204" pitchFamily="34" charset="0"/>
              </a:rPr>
              <a:t>Abildgaard</a:t>
            </a: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Culmins</a:t>
            </a:r>
            <a:r>
              <a:rPr lang="sv-SE" sz="1400" i="1" dirty="0">
                <a:latin typeface="Arial" panose="020B0604020202020204" pitchFamily="34" charset="0"/>
                <a:cs typeface="Arial" panose="020B0604020202020204" pitchFamily="34" charset="0"/>
              </a:rPr>
              <a:t> vålnad visar sig för modern (ur Ossians sånger)</a:t>
            </a:r>
            <a:b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1794</a:t>
            </a:r>
          </a:p>
        </p:txBody>
      </p:sp>
      <p:pic>
        <p:nvPicPr>
          <p:cNvPr id="4" name="Bildobjekt 3" descr="En bild som visar tavla, konst, tavelram, däggdjur&#10;&#10;Automatiskt genererad beskrivning">
            <a:extLst>
              <a:ext uri="{FF2B5EF4-FFF2-40B4-BE49-F238E27FC236}">
                <a16:creationId xmlns:a16="http://schemas.microsoft.com/office/drawing/2014/main" id="{82DE50C6-D36C-7107-2143-C6BCBBB85E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" t="1701" r="1055" b="1701"/>
          <a:stretch/>
        </p:blipFill>
        <p:spPr>
          <a:xfrm>
            <a:off x="755576" y="116632"/>
            <a:ext cx="7704855" cy="605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2216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8953F765-367A-4C9F-92AE-76CD13104AFC}"/>
              </a:ext>
            </a:extLst>
          </p:cNvPr>
          <p:cNvSpPr txBox="1"/>
          <p:nvPr/>
        </p:nvSpPr>
        <p:spPr>
          <a:xfrm>
            <a:off x="395536" y="5733256"/>
            <a:ext cx="282865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Francisco Goya  </a:t>
            </a:r>
            <a:b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400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När förnuftet sover kommer monstren ur volymen Los </a:t>
            </a:r>
            <a:r>
              <a:rPr lang="sv-SE" sz="1400" b="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Caprichos</a:t>
            </a:r>
            <a:b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sv-S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1453FA76-2D4D-EDC5-E599-CAB3DB386C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76" t="3800" r="3676" b="1701"/>
          <a:stretch/>
        </p:blipFill>
        <p:spPr>
          <a:xfrm>
            <a:off x="3851920" y="116632"/>
            <a:ext cx="4320480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9291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8953F765-367A-4C9F-92AE-76CD13104AFC}"/>
              </a:ext>
            </a:extLst>
          </p:cNvPr>
          <p:cNvSpPr txBox="1"/>
          <p:nvPr/>
        </p:nvSpPr>
        <p:spPr>
          <a:xfrm>
            <a:off x="467544" y="5754559"/>
            <a:ext cx="28286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Carl </a:t>
            </a:r>
            <a:r>
              <a:rPr lang="sv-SE" sz="1400" dirty="0" err="1">
                <a:latin typeface="Arial" panose="020B0604020202020204" pitchFamily="34" charset="0"/>
                <a:cs typeface="Arial" panose="020B0604020202020204" pitchFamily="34" charset="0"/>
              </a:rPr>
              <a:t>Blechen</a:t>
            </a:r>
            <a:b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400" i="1" dirty="0">
                <a:latin typeface="Arial" panose="020B0604020202020204" pitchFamily="34" charset="0"/>
                <a:cs typeface="Arial" panose="020B0604020202020204" pitchFamily="34" charset="0"/>
              </a:rPr>
              <a:t>Romantisk landskap med ruiner</a:t>
            </a:r>
            <a:b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1820-24</a:t>
            </a:r>
          </a:p>
        </p:txBody>
      </p:sp>
      <p:pic>
        <p:nvPicPr>
          <p:cNvPr id="5" name="Bildobjekt 4" descr="En bild som visar himmel, tavla, skärmbild, utomhus&#10;&#10;Automatiskt genererad beskrivning">
            <a:extLst>
              <a:ext uri="{FF2B5EF4-FFF2-40B4-BE49-F238E27FC236}">
                <a16:creationId xmlns:a16="http://schemas.microsoft.com/office/drawing/2014/main" id="{06788FCB-9E05-41A3-0BAE-2716B2F406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" t="1569" r="2963" b="1180"/>
          <a:stretch/>
        </p:blipFill>
        <p:spPr>
          <a:xfrm>
            <a:off x="3707904" y="94320"/>
            <a:ext cx="4896544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6370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8953F765-367A-4C9F-92AE-76CD13104AFC}"/>
              </a:ext>
            </a:extLst>
          </p:cNvPr>
          <p:cNvSpPr txBox="1"/>
          <p:nvPr/>
        </p:nvSpPr>
        <p:spPr>
          <a:xfrm>
            <a:off x="179512" y="5979482"/>
            <a:ext cx="28286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Nicolai Abraham </a:t>
            </a:r>
            <a:r>
              <a:rPr lang="sv-SE" sz="1400" dirty="0" err="1">
                <a:latin typeface="Arial" panose="020B0604020202020204" pitchFamily="34" charset="0"/>
                <a:cs typeface="Arial" panose="020B0604020202020204" pitchFamily="34" charset="0"/>
              </a:rPr>
              <a:t>Abildgaard</a:t>
            </a:r>
            <a:b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400" i="1" dirty="0">
                <a:latin typeface="Arial" panose="020B0604020202020204" pitchFamily="34" charset="0"/>
                <a:cs typeface="Arial" panose="020B0604020202020204" pitchFamily="34" charset="0"/>
              </a:rPr>
              <a:t>Varulven</a:t>
            </a:r>
            <a:b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sv-S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CDA3035C-8520-ACE7-4297-6E43863950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7" t="2136" r="2437" b="2798"/>
          <a:stretch/>
        </p:blipFill>
        <p:spPr>
          <a:xfrm>
            <a:off x="3131840" y="116632"/>
            <a:ext cx="5414725" cy="660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3739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8953F765-367A-4C9F-92AE-76CD13104AFC}"/>
              </a:ext>
            </a:extLst>
          </p:cNvPr>
          <p:cNvSpPr txBox="1"/>
          <p:nvPr/>
        </p:nvSpPr>
        <p:spPr>
          <a:xfrm>
            <a:off x="516627" y="5936332"/>
            <a:ext cx="28286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Victor Hugo</a:t>
            </a:r>
            <a:b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400" i="1" dirty="0">
                <a:latin typeface="Arial" panose="020B0604020202020204" pitchFamily="34" charset="0"/>
                <a:cs typeface="Arial" panose="020B0604020202020204" pitchFamily="34" charset="0"/>
              </a:rPr>
              <a:t>Medeltida borg</a:t>
            </a:r>
            <a:b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sv-S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65011D16-C9C7-C520-220F-01472F7960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6" t="2750" r="2506" b="1701"/>
          <a:stretch/>
        </p:blipFill>
        <p:spPr>
          <a:xfrm>
            <a:off x="3347864" y="152636"/>
            <a:ext cx="5184575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4026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DC9505B-D584-D0C5-AB74-267B79D30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717032"/>
            <a:ext cx="8229600" cy="288032"/>
          </a:xfrm>
        </p:spPr>
        <p:txBody>
          <a:bodyPr>
            <a:noAutofit/>
          </a:bodyPr>
          <a:lstStyle/>
          <a:p>
            <a:r>
              <a:rPr lang="sv-SE" sz="3600" dirty="0"/>
              <a:t>ÖVNINGAR</a:t>
            </a:r>
          </a:p>
        </p:txBody>
      </p:sp>
    </p:spTree>
    <p:extLst>
      <p:ext uri="{BB962C8B-B14F-4D97-AF65-F5344CB8AC3E}">
        <p14:creationId xmlns:p14="http://schemas.microsoft.com/office/powerpoint/2010/main" val="36086959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8794809-352D-CEE8-402A-3F35C3450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2060848"/>
            <a:ext cx="8229600" cy="288032"/>
          </a:xfrm>
        </p:spPr>
        <p:txBody>
          <a:bodyPr>
            <a:noAutofit/>
          </a:bodyPr>
          <a:lstStyle/>
          <a:p>
            <a:r>
              <a:rPr lang="sv-SE" sz="3600" dirty="0"/>
              <a:t>Se, jämför och diskutera</a:t>
            </a:r>
            <a:br>
              <a:rPr lang="sv-SE" sz="3600" dirty="0"/>
            </a:br>
            <a:br>
              <a:rPr lang="sv-SE" sz="3600" dirty="0"/>
            </a:br>
            <a:endParaRPr lang="sv-SE" sz="3600" dirty="0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DB5802CE-6B47-E903-9DDA-A7596577C8FB}"/>
              </a:ext>
            </a:extLst>
          </p:cNvPr>
          <p:cNvSpPr txBox="1"/>
          <p:nvPr/>
        </p:nvSpPr>
        <p:spPr>
          <a:xfrm>
            <a:off x="827584" y="2911123"/>
            <a:ext cx="8064896" cy="2746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sv-S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Hur har personerna valt att framställa sig själva i de här porträtten? Titta på kläder, ansiktsuttryck och kroppsspråk. </a:t>
            </a:r>
            <a:br>
              <a:rPr lang="sv-S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sv-S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Leta efter likheter och skillnader mellan hur personerna har valt att avbilda sig.</a:t>
            </a:r>
            <a:br>
              <a:rPr lang="sv-S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sv-S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Hur ser miljön eller rummet ut där de har valt att avbilda sig i? Titta på olika detaljer eller föremål i rummet. </a:t>
            </a:r>
            <a:br>
              <a:rPr lang="sv-S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sv-S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Berättar porträtten något om tiden de är gjorda? På vilket sätt?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A7256049-73EE-434B-D6F5-877B4CAB3BF2}"/>
              </a:ext>
            </a:extLst>
          </p:cNvPr>
          <p:cNvSpPr txBox="1"/>
          <p:nvPr/>
        </p:nvSpPr>
        <p:spPr>
          <a:xfrm>
            <a:off x="1043608" y="2024844"/>
            <a:ext cx="62646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>
                <a:effectLst/>
                <a:latin typeface="-apple-system"/>
              </a:rPr>
              <a:t>Jämför ett självporträtt från upplysningen med ett från romantiken. Hur syns förändringen? Diskutera tillsammans:</a:t>
            </a:r>
            <a:endParaRPr lang="sv-SE" dirty="0">
              <a:effectLst/>
              <a:latin typeface="-apple-system"/>
            </a:endParaRPr>
          </a:p>
          <a:p>
            <a:r>
              <a:rPr lang="sv-SE" dirty="0">
                <a:effectLst/>
                <a:latin typeface="-apple-system"/>
              </a:rPr>
              <a:t> 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152747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tavla, klädsel, Människoansikte, person&#10;&#10;Automatiskt genererad beskrivning">
            <a:extLst>
              <a:ext uri="{FF2B5EF4-FFF2-40B4-BE49-F238E27FC236}">
                <a16:creationId xmlns:a16="http://schemas.microsoft.com/office/drawing/2014/main" id="{095CAC4A-21FD-25DB-3490-7717D17A4A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190" y="452844"/>
            <a:ext cx="4622336" cy="4784974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9880CFE9-8782-1EA8-BBD0-7921A3EDD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2844"/>
            <a:ext cx="4195282" cy="5000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233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AACB6AD-FCD6-ADD4-699B-8F0A5F804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780928"/>
            <a:ext cx="9587408" cy="1944216"/>
          </a:xfrm>
        </p:spPr>
        <p:txBody>
          <a:bodyPr>
            <a:noAutofit/>
          </a:bodyPr>
          <a:lstStyle/>
          <a:p>
            <a:r>
              <a:rPr lang="sv-SE" sz="3600" dirty="0"/>
              <a:t>Konstnärsrollen i förändring</a:t>
            </a:r>
          </a:p>
        </p:txBody>
      </p:sp>
    </p:spTree>
    <p:extLst>
      <p:ext uri="{BB962C8B-B14F-4D97-AF65-F5344CB8AC3E}">
        <p14:creationId xmlns:p14="http://schemas.microsoft.com/office/powerpoint/2010/main" val="9296341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8953F765-367A-4C9F-92AE-76CD13104AFC}"/>
              </a:ext>
            </a:extLst>
          </p:cNvPr>
          <p:cNvSpPr txBox="1"/>
          <p:nvPr/>
        </p:nvSpPr>
        <p:spPr>
          <a:xfrm>
            <a:off x="467544" y="5733256"/>
            <a:ext cx="28286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Alexander Roslin</a:t>
            </a:r>
            <a:b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400" i="1" dirty="0">
                <a:latin typeface="Arial" panose="020B0604020202020204" pitchFamily="34" charset="0"/>
                <a:cs typeface="Arial" panose="020B0604020202020204" pitchFamily="34" charset="0"/>
              </a:rPr>
              <a:t>Självporträtt</a:t>
            </a:r>
            <a:b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1700-talet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1EF8460-B8AB-92CF-DAE7-846D2DEAB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380" y="0"/>
            <a:ext cx="5753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86326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8953F765-367A-4C9F-92AE-76CD13104AFC}"/>
              </a:ext>
            </a:extLst>
          </p:cNvPr>
          <p:cNvSpPr txBox="1"/>
          <p:nvPr/>
        </p:nvSpPr>
        <p:spPr>
          <a:xfrm>
            <a:off x="179512" y="5747699"/>
            <a:ext cx="25922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Wilhelm </a:t>
            </a:r>
            <a:r>
              <a:rPr lang="sv-SE" sz="1400" dirty="0" err="1">
                <a:latin typeface="Arial" panose="020B0604020202020204" pitchFamily="34" charset="0"/>
                <a:cs typeface="Arial" panose="020B0604020202020204" pitchFamily="34" charset="0"/>
              </a:rPr>
              <a:t>Bendz</a:t>
            </a: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400" i="1" dirty="0">
                <a:latin typeface="Arial" panose="020B0604020202020204" pitchFamily="34" charset="0"/>
                <a:cs typeface="Arial" panose="020B0604020202020204" pitchFamily="34" charset="0"/>
              </a:rPr>
              <a:t>Konstnären Georg Heinrich </a:t>
            </a:r>
            <a:r>
              <a:rPr lang="sv-SE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Crola</a:t>
            </a:r>
            <a:r>
              <a:rPr lang="sv-SE" sz="1400" i="1" dirty="0">
                <a:latin typeface="Arial" panose="020B0604020202020204" pitchFamily="34" charset="0"/>
                <a:cs typeface="Arial" panose="020B0604020202020204" pitchFamily="34" charset="0"/>
              </a:rPr>
              <a:t> i sin ateljé</a:t>
            </a:r>
            <a:b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1832</a:t>
            </a:r>
          </a:p>
        </p:txBody>
      </p:sp>
      <p:pic>
        <p:nvPicPr>
          <p:cNvPr id="5" name="Bildobjekt 4" descr="En bild som visar tavla, klädsel, Människoansikte, person&#10;&#10;Automatiskt genererad beskrivning">
            <a:extLst>
              <a:ext uri="{FF2B5EF4-FFF2-40B4-BE49-F238E27FC236}">
                <a16:creationId xmlns:a16="http://schemas.microsoft.com/office/drawing/2014/main" id="{683E682A-DDEC-3452-56CE-6CA2BE7A12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56194"/>
            <a:ext cx="6373113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9380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560A2BA-3FB5-FEF4-2F21-3F36C25C4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340" y="692696"/>
            <a:ext cx="8229600" cy="288032"/>
          </a:xfrm>
        </p:spPr>
        <p:txBody>
          <a:bodyPr>
            <a:noAutofit/>
          </a:bodyPr>
          <a:lstStyle/>
          <a:p>
            <a:br>
              <a:rPr lang="sv-SE" sz="3600" dirty="0"/>
            </a:br>
            <a:r>
              <a:rPr lang="sv-SE" sz="3600" dirty="0"/>
              <a:t>Tänka tillsammans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22E9C88F-0B07-FFEB-015A-67E68412E288}"/>
              </a:ext>
            </a:extLst>
          </p:cNvPr>
          <p:cNvSpPr txBox="1"/>
          <p:nvPr/>
        </p:nvSpPr>
        <p:spPr>
          <a:xfrm>
            <a:off x="878904" y="3145964"/>
            <a:ext cx="3693096" cy="2153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sv-S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Värderas människan och naturen lika?</a:t>
            </a:r>
            <a:br>
              <a:rPr lang="sv-S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sv-S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Vad är själen? Finns den i naturen? </a:t>
            </a:r>
            <a:br>
              <a:rPr lang="sv-S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sv-S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Är horisonten en gräns?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9510E04C-28B8-1FA7-AF05-4939DFC25D1A}"/>
              </a:ext>
            </a:extLst>
          </p:cNvPr>
          <p:cNvSpPr txBox="1"/>
          <p:nvPr/>
        </p:nvSpPr>
        <p:spPr>
          <a:xfrm>
            <a:off x="1043608" y="1988840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/>
              <a:t>Utgå ifrån ett konstverk för att tänka tillsammans utifrån en filosofisk fråga: 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279319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8953F765-367A-4C9F-92AE-76CD13104AFC}"/>
              </a:ext>
            </a:extLst>
          </p:cNvPr>
          <p:cNvSpPr txBox="1"/>
          <p:nvPr/>
        </p:nvSpPr>
        <p:spPr>
          <a:xfrm>
            <a:off x="238312" y="6083565"/>
            <a:ext cx="28286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Auguste Mayer </a:t>
            </a:r>
            <a:b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400" i="1" dirty="0">
                <a:latin typeface="Arial" panose="020B0604020202020204" pitchFamily="34" charset="0"/>
                <a:cs typeface="Arial" panose="020B0604020202020204" pitchFamily="34" charset="0"/>
              </a:rPr>
              <a:t>Strandbild från Spetsbergen</a:t>
            </a:r>
            <a:b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1800-talet</a:t>
            </a:r>
          </a:p>
        </p:txBody>
      </p:sp>
      <p:pic>
        <p:nvPicPr>
          <p:cNvPr id="4" name="Bildobjekt 3" descr="En bild som visar tavla, konst, moln, himmel&#10;&#10;Automatiskt genererad beskrivning">
            <a:extLst>
              <a:ext uri="{FF2B5EF4-FFF2-40B4-BE49-F238E27FC236}">
                <a16:creationId xmlns:a16="http://schemas.microsoft.com/office/drawing/2014/main" id="{68AE68D6-252E-C248-6D18-4B9D6DB633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2" t="14223" r="10709" b="15951"/>
          <a:stretch/>
        </p:blipFill>
        <p:spPr>
          <a:xfrm>
            <a:off x="287524" y="260648"/>
            <a:ext cx="8568951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9563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8953F765-367A-4C9F-92AE-76CD13104AFC}"/>
              </a:ext>
            </a:extLst>
          </p:cNvPr>
          <p:cNvSpPr txBox="1"/>
          <p:nvPr/>
        </p:nvSpPr>
        <p:spPr>
          <a:xfrm>
            <a:off x="323528" y="6021288"/>
            <a:ext cx="28286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Vilhelm </a:t>
            </a:r>
            <a:r>
              <a:rPr lang="sv-SE" sz="1400" dirty="0" err="1">
                <a:latin typeface="Arial" panose="020B0604020202020204" pitchFamily="34" charset="0"/>
                <a:cs typeface="Arial" panose="020B0604020202020204" pitchFamily="34" charset="0"/>
              </a:rPr>
              <a:t>Melbye</a:t>
            </a: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400" i="1" dirty="0">
                <a:latin typeface="Arial" panose="020B0604020202020204" pitchFamily="34" charset="0"/>
                <a:cs typeface="Arial" panose="020B0604020202020204" pitchFamily="34" charset="0"/>
              </a:rPr>
              <a:t>Sjöstycke </a:t>
            </a:r>
            <a:b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1859</a:t>
            </a:r>
          </a:p>
        </p:txBody>
      </p:sp>
      <p:pic>
        <p:nvPicPr>
          <p:cNvPr id="5" name="Bildobjekt 4" descr="En bild som visar transport, skepp, tavla, vattenfartyg&#10;&#10;Automatiskt genererad beskrivning">
            <a:extLst>
              <a:ext uri="{FF2B5EF4-FFF2-40B4-BE49-F238E27FC236}">
                <a16:creationId xmlns:a16="http://schemas.microsoft.com/office/drawing/2014/main" id="{6CA8AF16-04AC-3743-E1BA-2BF5D72554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1784" r="1963" b="1784"/>
          <a:stretch/>
        </p:blipFill>
        <p:spPr>
          <a:xfrm>
            <a:off x="143508" y="692696"/>
            <a:ext cx="8856984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2660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8953F765-367A-4C9F-92AE-76CD13104AFC}"/>
              </a:ext>
            </a:extLst>
          </p:cNvPr>
          <p:cNvSpPr txBox="1"/>
          <p:nvPr/>
        </p:nvSpPr>
        <p:spPr>
          <a:xfrm>
            <a:off x="251520" y="5949280"/>
            <a:ext cx="28286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Knut </a:t>
            </a:r>
            <a:r>
              <a:rPr lang="sv-SE" sz="1400" dirty="0" err="1">
                <a:latin typeface="Arial" panose="020B0604020202020204" pitchFamily="34" charset="0"/>
                <a:cs typeface="Arial" panose="020B0604020202020204" pitchFamily="34" charset="0"/>
              </a:rPr>
              <a:t>Baade</a:t>
            </a:r>
            <a:b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400" i="1" dirty="0">
                <a:latin typeface="Arial" panose="020B0604020202020204" pitchFamily="34" charset="0"/>
                <a:cs typeface="Arial" panose="020B0604020202020204" pitchFamily="34" charset="0"/>
              </a:rPr>
              <a:t>Månsken vid Elbe</a:t>
            </a:r>
            <a:b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1838</a:t>
            </a:r>
          </a:p>
        </p:txBody>
      </p:sp>
      <p:pic>
        <p:nvPicPr>
          <p:cNvPr id="5" name="Bildobjekt 4" descr="En bild som visar moln, himmel, utomhus, tavla&#10;&#10;Automatiskt genererad beskrivning">
            <a:extLst>
              <a:ext uri="{FF2B5EF4-FFF2-40B4-BE49-F238E27FC236}">
                <a16:creationId xmlns:a16="http://schemas.microsoft.com/office/drawing/2014/main" id="{956B1412-ADE0-3E97-939C-5762DACAA5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" t="1045" r="606" b="1045"/>
          <a:stretch/>
        </p:blipFill>
        <p:spPr>
          <a:xfrm>
            <a:off x="2339752" y="260648"/>
            <a:ext cx="6408712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2329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8953F765-367A-4C9F-92AE-76CD13104AFC}"/>
              </a:ext>
            </a:extLst>
          </p:cNvPr>
          <p:cNvSpPr txBox="1"/>
          <p:nvPr/>
        </p:nvSpPr>
        <p:spPr>
          <a:xfrm>
            <a:off x="323528" y="5877272"/>
            <a:ext cx="28286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Carl Friedrich Lessing</a:t>
            </a:r>
            <a:b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Bergandskap</a:t>
            </a:r>
            <a:r>
              <a:rPr lang="sv-SE" sz="1400" i="1" dirty="0">
                <a:latin typeface="Arial" panose="020B0604020202020204" pitchFamily="34" charset="0"/>
                <a:cs typeface="Arial" panose="020B0604020202020204" pitchFamily="34" charset="0"/>
              </a:rPr>
              <a:t> i kvällsljus</a:t>
            </a:r>
            <a:b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1835</a:t>
            </a:r>
          </a:p>
        </p:txBody>
      </p:sp>
      <p:pic>
        <p:nvPicPr>
          <p:cNvPr id="5" name="Bildobjekt 4" descr="En bild som visar tavla, moln, himmel, konst&#10;&#10;Automatiskt genererad beskrivning">
            <a:extLst>
              <a:ext uri="{FF2B5EF4-FFF2-40B4-BE49-F238E27FC236}">
                <a16:creationId xmlns:a16="http://schemas.microsoft.com/office/drawing/2014/main" id="{BD73D6A8-8C6D-5DCA-F859-324681EE7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7" t="9051" r="13264" b="10101"/>
          <a:stretch/>
        </p:blipFill>
        <p:spPr>
          <a:xfrm>
            <a:off x="3373696" y="106109"/>
            <a:ext cx="5092221" cy="664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4006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D91FE25-336F-0371-02B9-7ED817250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176" y="-315416"/>
            <a:ext cx="8661648" cy="2232248"/>
          </a:xfrm>
        </p:spPr>
        <p:txBody>
          <a:bodyPr>
            <a:noAutofit/>
          </a:bodyPr>
          <a:lstStyle/>
          <a:p>
            <a:br>
              <a:rPr lang="sv-SE" sz="3600" dirty="0"/>
            </a:br>
            <a:r>
              <a:rPr lang="sv-SE" sz="3600" dirty="0"/>
              <a:t>Maxa känslan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9DED2D9B-EC6D-F2BD-970B-470E97E042E4}"/>
              </a:ext>
            </a:extLst>
          </p:cNvPr>
          <p:cNvSpPr txBox="1"/>
          <p:nvPr/>
        </p:nvSpPr>
        <p:spPr>
          <a:xfrm>
            <a:off x="467544" y="3212976"/>
            <a:ext cx="5040560" cy="2153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sv-S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sv-S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sv-S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sv-S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*Vad händer med din upplevelse av konstverket? </a:t>
            </a:r>
            <a:br>
              <a:rPr lang="sv-S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sv-S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sv-S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*Kanske har du flera olika förslag på musik? Gör en egen spellista kopplat till romantikens konst.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16F8FE08-42B1-B4BE-8BB1-E4D7998E8CEF}"/>
              </a:ext>
            </a:extLst>
          </p:cNvPr>
          <p:cNvSpPr txBox="1"/>
          <p:nvPr/>
        </p:nvSpPr>
        <p:spPr>
          <a:xfrm>
            <a:off x="359532" y="2275737"/>
            <a:ext cx="8424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/>
              <a:t>Välj ett konstverk i bildmaterialet och fundera på vilken slags musik eller låt som skulle passa till just det konstverket. Sätt på musiken och lyssna samtidigt som du tittar på konstverket. 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086237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8953F765-367A-4C9F-92AE-76CD13104AFC}"/>
              </a:ext>
            </a:extLst>
          </p:cNvPr>
          <p:cNvSpPr txBox="1"/>
          <p:nvPr/>
        </p:nvSpPr>
        <p:spPr>
          <a:xfrm>
            <a:off x="755576" y="6021288"/>
            <a:ext cx="28286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Thomas </a:t>
            </a:r>
            <a:r>
              <a:rPr lang="sv-SE" sz="1400" dirty="0" err="1">
                <a:latin typeface="Arial" panose="020B0604020202020204" pitchFamily="34" charset="0"/>
                <a:cs typeface="Arial" panose="020B0604020202020204" pitchFamily="34" charset="0"/>
              </a:rPr>
              <a:t>Fearnley</a:t>
            </a: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400" i="1" dirty="0">
                <a:latin typeface="Arial" panose="020B0604020202020204" pitchFamily="34" charset="0"/>
                <a:cs typeface="Arial" panose="020B0604020202020204" pitchFamily="34" charset="0"/>
              </a:rPr>
              <a:t>Hauge bro</a:t>
            </a:r>
            <a:b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1829</a:t>
            </a:r>
          </a:p>
        </p:txBody>
      </p:sp>
      <p:pic>
        <p:nvPicPr>
          <p:cNvPr id="5" name="Bildobjekt 4" descr="En bild som visar moln, himmel, tavla, utomhus&#10;&#10;Automatiskt genererad beskrivning">
            <a:extLst>
              <a:ext uri="{FF2B5EF4-FFF2-40B4-BE49-F238E27FC236}">
                <a16:creationId xmlns:a16="http://schemas.microsoft.com/office/drawing/2014/main" id="{369315EF-1C50-92A6-FD11-07CB60211D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" r="480" b="1701"/>
          <a:stretch/>
        </p:blipFill>
        <p:spPr>
          <a:xfrm>
            <a:off x="755576" y="115627"/>
            <a:ext cx="7632848" cy="590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183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8953F765-367A-4C9F-92AE-76CD13104AFC}"/>
              </a:ext>
            </a:extLst>
          </p:cNvPr>
          <p:cNvSpPr txBox="1"/>
          <p:nvPr/>
        </p:nvSpPr>
        <p:spPr>
          <a:xfrm>
            <a:off x="395536" y="5733256"/>
            <a:ext cx="28286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Fleury Fran</a:t>
            </a:r>
            <a:r>
              <a:rPr lang="sv-SE" sz="1400" b="0" i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çois Richard</a:t>
            </a:r>
            <a:b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400" i="1" dirty="0">
                <a:latin typeface="Arial" panose="020B0604020202020204" pitchFamily="34" charset="0"/>
                <a:cs typeface="Arial" panose="020B0604020202020204" pitchFamily="34" charset="0"/>
              </a:rPr>
              <a:t>Valentine de Milan</a:t>
            </a:r>
            <a:b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1810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7D0B62C9-BE5F-CA6F-3D86-0D9E1730D3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67" t="16401" r="19118" b="15981"/>
          <a:stretch/>
        </p:blipFill>
        <p:spPr>
          <a:xfrm>
            <a:off x="3728250" y="116632"/>
            <a:ext cx="5020214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997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8953F765-367A-4C9F-92AE-76CD13104AFC}"/>
              </a:ext>
            </a:extLst>
          </p:cNvPr>
          <p:cNvSpPr txBox="1"/>
          <p:nvPr/>
        </p:nvSpPr>
        <p:spPr>
          <a:xfrm>
            <a:off x="179512" y="5747699"/>
            <a:ext cx="25922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Wilhelm </a:t>
            </a:r>
            <a:r>
              <a:rPr lang="sv-SE" sz="1400" dirty="0" err="1">
                <a:latin typeface="Arial" panose="020B0604020202020204" pitchFamily="34" charset="0"/>
                <a:cs typeface="Arial" panose="020B0604020202020204" pitchFamily="34" charset="0"/>
              </a:rPr>
              <a:t>Bendz</a:t>
            </a: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400" i="1" dirty="0">
                <a:latin typeface="Arial" panose="020B0604020202020204" pitchFamily="34" charset="0"/>
                <a:cs typeface="Arial" panose="020B0604020202020204" pitchFamily="34" charset="0"/>
              </a:rPr>
              <a:t>Konstnären Georg Heinrich </a:t>
            </a:r>
            <a:r>
              <a:rPr lang="sv-SE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Crola</a:t>
            </a:r>
            <a:r>
              <a:rPr lang="sv-SE" sz="1400" i="1" dirty="0">
                <a:latin typeface="Arial" panose="020B0604020202020204" pitchFamily="34" charset="0"/>
                <a:cs typeface="Arial" panose="020B0604020202020204" pitchFamily="34" charset="0"/>
              </a:rPr>
              <a:t> i sin ateljé</a:t>
            </a:r>
            <a:b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1832</a:t>
            </a:r>
          </a:p>
        </p:txBody>
      </p:sp>
      <p:pic>
        <p:nvPicPr>
          <p:cNvPr id="5" name="Bildobjekt 4" descr="En bild som visar tavla, klädsel, Människoansikte, person&#10;&#10;Automatiskt genererad beskrivning">
            <a:extLst>
              <a:ext uri="{FF2B5EF4-FFF2-40B4-BE49-F238E27FC236}">
                <a16:creationId xmlns:a16="http://schemas.microsoft.com/office/drawing/2014/main" id="{683E682A-DDEC-3452-56CE-6CA2BE7A12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56194"/>
            <a:ext cx="6373113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9838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8953F765-367A-4C9F-92AE-76CD13104AFC}"/>
              </a:ext>
            </a:extLst>
          </p:cNvPr>
          <p:cNvSpPr txBox="1"/>
          <p:nvPr/>
        </p:nvSpPr>
        <p:spPr>
          <a:xfrm>
            <a:off x="467544" y="6002704"/>
            <a:ext cx="28286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Knut </a:t>
            </a:r>
            <a:r>
              <a:rPr lang="sv-SE" sz="1400" dirty="0" err="1">
                <a:latin typeface="Arial" panose="020B0604020202020204" pitchFamily="34" charset="0"/>
                <a:cs typeface="Arial" panose="020B0604020202020204" pitchFamily="34" charset="0"/>
              </a:rPr>
              <a:t>Baade</a:t>
            </a: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400" i="1" dirty="0">
                <a:latin typeface="Arial" panose="020B0604020202020204" pitchFamily="34" charset="0"/>
                <a:cs typeface="Arial" panose="020B0604020202020204" pitchFamily="34" charset="0"/>
              </a:rPr>
              <a:t>Molnstudie</a:t>
            </a:r>
            <a:b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1838</a:t>
            </a:r>
          </a:p>
        </p:txBody>
      </p:sp>
      <p:pic>
        <p:nvPicPr>
          <p:cNvPr id="5" name="Bildobjekt 4" descr="En bild som visar tavla, himmel, konst, utomhus&#10;&#10;Automatiskt genererad beskrivning">
            <a:extLst>
              <a:ext uri="{FF2B5EF4-FFF2-40B4-BE49-F238E27FC236}">
                <a16:creationId xmlns:a16="http://schemas.microsoft.com/office/drawing/2014/main" id="{D296361C-E0AB-A096-AF90-DFA9C2D435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" t="1487" r="815" b="1402"/>
          <a:stretch/>
        </p:blipFill>
        <p:spPr>
          <a:xfrm>
            <a:off x="585730" y="116632"/>
            <a:ext cx="7946710" cy="583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136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8953F765-367A-4C9F-92AE-76CD13104AFC}"/>
              </a:ext>
            </a:extLst>
          </p:cNvPr>
          <p:cNvSpPr txBox="1"/>
          <p:nvPr/>
        </p:nvSpPr>
        <p:spPr>
          <a:xfrm>
            <a:off x="467545" y="6110405"/>
            <a:ext cx="27363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Carl Johan </a:t>
            </a:r>
            <a:r>
              <a:rPr lang="sv-SE" sz="1400" dirty="0" err="1">
                <a:latin typeface="Arial" panose="020B0604020202020204" pitchFamily="34" charset="0"/>
                <a:cs typeface="Arial" panose="020B0604020202020204" pitchFamily="34" charset="0"/>
              </a:rPr>
              <a:t>Fahlcrantz</a:t>
            </a:r>
            <a:b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400" i="1" dirty="0">
                <a:latin typeface="Arial" panose="020B0604020202020204" pitchFamily="34" charset="0"/>
                <a:cs typeface="Arial" panose="020B0604020202020204" pitchFamily="34" charset="0"/>
              </a:rPr>
              <a:t>Kalmar slott i månsken</a:t>
            </a:r>
            <a:b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1835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E8997751-010C-9B7B-8212-099C16304F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1" t="1182" r="1783" b="1470"/>
          <a:stretch/>
        </p:blipFill>
        <p:spPr>
          <a:xfrm>
            <a:off x="467545" y="25384"/>
            <a:ext cx="8064896" cy="609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8203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D6808F9-DAFB-0DEA-417B-27362AF03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600" y="692696"/>
            <a:ext cx="8229600" cy="1728192"/>
          </a:xfrm>
        </p:spPr>
        <p:txBody>
          <a:bodyPr>
            <a:noAutofit/>
          </a:bodyPr>
          <a:lstStyle/>
          <a:p>
            <a:br>
              <a:rPr lang="sv-SE" sz="3600" dirty="0"/>
            </a:br>
            <a:r>
              <a:rPr lang="sv-SE" sz="3600" dirty="0"/>
              <a:t>Romantiken idag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416E162B-7A24-A96E-A436-245F14381386}"/>
              </a:ext>
            </a:extLst>
          </p:cNvPr>
          <p:cNvSpPr txBox="1"/>
          <p:nvPr/>
        </p:nvSpPr>
        <p:spPr>
          <a:xfrm>
            <a:off x="1223628" y="4005064"/>
            <a:ext cx="6696744" cy="968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sv-S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Utgå från dessa två bilder som </a:t>
            </a: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inspiration </a:t>
            </a:r>
            <a:r>
              <a:rPr lang="sv-S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och leta efter fler exempel där spår av romantiken syns i dag. Sök bland streamingserier, böcker, spel, musik eller sociala medier.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B19DEEBB-E04B-7B4E-77DC-6B12BFC3FD9D}"/>
              </a:ext>
            </a:extLst>
          </p:cNvPr>
          <p:cNvSpPr txBox="1"/>
          <p:nvPr/>
        </p:nvSpPr>
        <p:spPr>
          <a:xfrm>
            <a:off x="827584" y="2924944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/>
              <a:t>Kan du hitta spår av romantiken i dagens visuella kultur?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512602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72687A8-F1B8-74AD-9B46-B2447F997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3" name="Bildobjekt 2" descr="En bild som visar rök, moln, natur, berg&#10;&#10;Automatiskt genererad beskrivning">
            <a:extLst>
              <a:ext uri="{FF2B5EF4-FFF2-40B4-BE49-F238E27FC236}">
                <a16:creationId xmlns:a16="http://schemas.microsoft.com/office/drawing/2014/main" id="{39552055-BD79-2290-61FD-5CDBA410AC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162" r="1176" b="1244"/>
          <a:stretch/>
        </p:blipFill>
        <p:spPr>
          <a:xfrm>
            <a:off x="1043608" y="-760938"/>
            <a:ext cx="6804248" cy="4993440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EC4894EA-FFDE-AF46-2B46-703C9C12B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3375248"/>
            <a:ext cx="6876256" cy="343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9101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8953F765-367A-4C9F-92AE-76CD13104AFC}"/>
              </a:ext>
            </a:extLst>
          </p:cNvPr>
          <p:cNvSpPr txBox="1"/>
          <p:nvPr/>
        </p:nvSpPr>
        <p:spPr>
          <a:xfrm>
            <a:off x="392158" y="6099953"/>
            <a:ext cx="34563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Johan Christian Dahl</a:t>
            </a:r>
            <a:b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400" i="1" dirty="0">
                <a:latin typeface="Arial" panose="020B0604020202020204" pitchFamily="34" charset="0"/>
                <a:cs typeface="Arial" panose="020B0604020202020204" pitchFamily="34" charset="0"/>
              </a:rPr>
              <a:t>Vesuvius utbrott i december 1820</a:t>
            </a:r>
            <a:b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1826</a:t>
            </a:r>
          </a:p>
        </p:txBody>
      </p:sp>
      <p:pic>
        <p:nvPicPr>
          <p:cNvPr id="5" name="Bildobjekt 4" descr="En bild som visar rök, moln, natur, berg&#10;&#10;Automatiskt genererad beskrivning">
            <a:extLst>
              <a:ext uri="{FF2B5EF4-FFF2-40B4-BE49-F238E27FC236}">
                <a16:creationId xmlns:a16="http://schemas.microsoft.com/office/drawing/2014/main" id="{378C9CE4-6B0C-8D34-7B6D-53FC2072B5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162" r="1176" b="1244"/>
          <a:stretch/>
        </p:blipFill>
        <p:spPr>
          <a:xfrm>
            <a:off x="542930" y="78306"/>
            <a:ext cx="8208912" cy="602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4292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8953F765-367A-4C9F-92AE-76CD13104AFC}"/>
              </a:ext>
            </a:extLst>
          </p:cNvPr>
          <p:cNvSpPr txBox="1"/>
          <p:nvPr/>
        </p:nvSpPr>
        <p:spPr>
          <a:xfrm>
            <a:off x="395536" y="5733256"/>
            <a:ext cx="28286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Stillbild ur </a:t>
            </a:r>
            <a:r>
              <a:rPr lang="sv-SE" sz="1400" dirty="0" err="1">
                <a:latin typeface="Arial" panose="020B0604020202020204" pitchFamily="34" charset="0"/>
                <a:cs typeface="Arial" panose="020B0604020202020204" pitchFamily="34" charset="0"/>
              </a:rPr>
              <a:t>Netflix</a:t>
            </a: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-serien </a:t>
            </a:r>
            <a:r>
              <a:rPr lang="sv-SE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Stranger</a:t>
            </a:r>
            <a:r>
              <a:rPr lang="sv-SE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Things</a:t>
            </a:r>
            <a:b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sv-S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CF71757C-002A-6C70-5A11-81748A02B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6712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604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6225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175E16-D841-9FBB-117B-04876FCFE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284984"/>
            <a:ext cx="9515400" cy="1512168"/>
          </a:xfrm>
        </p:spPr>
        <p:txBody>
          <a:bodyPr>
            <a:noAutofit/>
          </a:bodyPr>
          <a:lstStyle/>
          <a:p>
            <a:r>
              <a:rPr lang="sv-SE" sz="3600" dirty="0"/>
              <a:t>Var fanns de skapande kvinnorna?</a:t>
            </a:r>
          </a:p>
        </p:txBody>
      </p:sp>
    </p:spTree>
    <p:extLst>
      <p:ext uri="{BB962C8B-B14F-4D97-AF65-F5344CB8AC3E}">
        <p14:creationId xmlns:p14="http://schemas.microsoft.com/office/powerpoint/2010/main" val="2691328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8953F765-367A-4C9F-92AE-76CD13104AFC}"/>
              </a:ext>
            </a:extLst>
          </p:cNvPr>
          <p:cNvSpPr txBox="1"/>
          <p:nvPr/>
        </p:nvSpPr>
        <p:spPr>
          <a:xfrm>
            <a:off x="323528" y="5733256"/>
            <a:ext cx="28286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Rosa </a:t>
            </a:r>
            <a:r>
              <a:rPr lang="sv-SE" sz="1400" dirty="0" err="1">
                <a:latin typeface="Arial" panose="020B0604020202020204" pitchFamily="34" charset="0"/>
                <a:cs typeface="Arial" panose="020B0604020202020204" pitchFamily="34" charset="0"/>
              </a:rPr>
              <a:t>Bonheur</a:t>
            </a:r>
            <a:b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400" i="1" dirty="0">
                <a:latin typeface="Arial" panose="020B0604020202020204" pitchFamily="34" charset="0"/>
                <a:cs typeface="Arial" panose="020B0604020202020204" pitchFamily="34" charset="0"/>
              </a:rPr>
              <a:t>Grinden</a:t>
            </a:r>
            <a:b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1800-talet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2DBBB024-AC24-A51E-5F2F-6745B12C4D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43" t="5058" r="3643" b="4941"/>
          <a:stretch/>
        </p:blipFill>
        <p:spPr>
          <a:xfrm>
            <a:off x="683567" y="293747"/>
            <a:ext cx="7733099" cy="529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67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9700E8A-AD1C-37EF-9AC2-C4E36A7B2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816932"/>
            <a:ext cx="9083352" cy="1224136"/>
          </a:xfrm>
        </p:spPr>
        <p:txBody>
          <a:bodyPr>
            <a:noAutofit/>
          </a:bodyPr>
          <a:lstStyle/>
          <a:p>
            <a:r>
              <a:rPr lang="sv-SE" sz="3600" dirty="0"/>
              <a:t>Porträtt – individen och den kännande människan</a:t>
            </a:r>
          </a:p>
        </p:txBody>
      </p:sp>
    </p:spTree>
    <p:extLst>
      <p:ext uri="{BB962C8B-B14F-4D97-AF65-F5344CB8AC3E}">
        <p14:creationId xmlns:p14="http://schemas.microsoft.com/office/powerpoint/2010/main" val="13878836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8953F765-367A-4C9F-92AE-76CD13104AFC}"/>
              </a:ext>
            </a:extLst>
          </p:cNvPr>
          <p:cNvSpPr txBox="1"/>
          <p:nvPr/>
        </p:nvSpPr>
        <p:spPr>
          <a:xfrm>
            <a:off x="467544" y="6002704"/>
            <a:ext cx="28286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err="1">
                <a:latin typeface="Arial" panose="020B0604020202020204" pitchFamily="34" charset="0"/>
                <a:cs typeface="Arial" panose="020B0604020202020204" pitchFamily="34" charset="0"/>
              </a:rPr>
              <a:t>Merry</a:t>
            </a: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-Joseph </a:t>
            </a:r>
            <a:r>
              <a:rPr lang="sv-SE" sz="1400" dirty="0" err="1">
                <a:latin typeface="Arial" panose="020B0604020202020204" pitchFamily="34" charset="0"/>
                <a:cs typeface="Arial" panose="020B0604020202020204" pitchFamily="34" charset="0"/>
              </a:rPr>
              <a:t>Blondel</a:t>
            </a: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400" i="1" dirty="0">
                <a:latin typeface="Arial" panose="020B0604020202020204" pitchFamily="34" charset="0"/>
                <a:cs typeface="Arial" panose="020B0604020202020204" pitchFamily="34" charset="0"/>
              </a:rPr>
              <a:t>Självporträtt</a:t>
            </a:r>
            <a:b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1817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F9BF79F9-601A-8ECD-5FF6-C49E22C87A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54" t="1701" r="2285" b="1701"/>
          <a:stretch/>
        </p:blipFill>
        <p:spPr>
          <a:xfrm>
            <a:off x="3419872" y="188640"/>
            <a:ext cx="5398153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8836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_NM digitalt föredrag 2021_fyrkantig_4_3.pptx" id="{15D5562F-5186-451C-930B-FA1C802A128A}" vid="{7F0E70E2-DB7A-4D17-8719-7008628E1315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15108047B39AE40BB17C2346315E8BF" ma:contentTypeVersion="21" ma:contentTypeDescription="Skapa ett nytt dokument." ma:contentTypeScope="" ma:versionID="1a3b808a972d28ab526dbb3121e9082f">
  <xsd:schema xmlns:xsd="http://www.w3.org/2001/XMLSchema" xmlns:xs="http://www.w3.org/2001/XMLSchema" xmlns:p="http://schemas.microsoft.com/office/2006/metadata/properties" xmlns:ns2="e67587f5-adf7-4d29-845c-d188acb08118" xmlns:ns3="4e5d6764-65c6-4d43-b28e-100507ec76e7" targetNamespace="http://schemas.microsoft.com/office/2006/metadata/properties" ma:root="true" ma:fieldsID="75f2351dc03e915b96dea3489ccd6df8" ns2:_="" ns3:_="">
    <xsd:import namespace="e67587f5-adf7-4d29-845c-d188acb08118"/>
    <xsd:import namespace="4e5d6764-65c6-4d43-b28e-100507ec76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3:TaxCatchAll" minOccurs="0"/>
                <xsd:element ref="ns2:MediaServiceLocation" minOccurs="0"/>
                <xsd:element ref="ns2:lcf76f155ced4ddcb4097134ff3c332f" minOccurs="0"/>
                <xsd:element ref="ns2:MediaServiceObjectDetectorVersions" minOccurs="0"/>
                <xsd:element ref="ns2:Uppdateratp_x00e5_webb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7587f5-adf7-4d29-845c-d188acb081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Bildmarkeringar" ma:readOnly="false" ma:fieldId="{5cf76f15-5ced-4ddc-b409-7134ff3c332f}" ma:taxonomyMulti="true" ma:sspId="065adad3-fa52-4b54-b492-34d0bc71d36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Uppdateratp_x00e5_webb" ma:index="25" nillable="true" ma:displayName="Uppdaterat på webb" ma:format="Dropdown" ma:internalName="Uppdateratp_x00e5_webb">
      <xsd:simpleType>
        <xsd:restriction base="dms:Text">
          <xsd:maxLength value="255"/>
        </xsd:restriction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5d6764-65c6-4d43-b28e-100507ec76e7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96f369d8-27b6-433c-9f0c-e20331c69bb4}" ma:internalName="TaxCatchAll" ma:showField="CatchAllData" ma:web="4e5d6764-65c6-4d43-b28e-100507ec76e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67587f5-adf7-4d29-845c-d188acb08118">
      <Terms xmlns="http://schemas.microsoft.com/office/infopath/2007/PartnerControls"/>
    </lcf76f155ced4ddcb4097134ff3c332f>
    <Uppdateratp_x00e5_webb xmlns="e67587f5-adf7-4d29-845c-d188acb08118" xsi:nil="true"/>
    <TaxCatchAll xmlns="4e5d6764-65c6-4d43-b28e-100507ec76e7" xsi:nil="true"/>
  </documentManagement>
</p:properties>
</file>

<file path=customXml/itemProps1.xml><?xml version="1.0" encoding="utf-8"?>
<ds:datastoreItem xmlns:ds="http://schemas.openxmlformats.org/officeDocument/2006/customXml" ds:itemID="{BEDC5ED5-9FF9-4263-A658-E0C76EEF604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5365813-C7A4-4C50-AA0C-97B95DCF3826}"/>
</file>

<file path=customXml/itemProps3.xml><?xml version="1.0" encoding="utf-8"?>
<ds:datastoreItem xmlns:ds="http://schemas.openxmlformats.org/officeDocument/2006/customXml" ds:itemID="{8B91DAE1-030F-4833-A040-F12E59516870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NM_digitalt föredrag_4_3_fyrkantig</Template>
  <TotalTime>604</TotalTime>
  <Words>1552</Words>
  <Application>Microsoft Office PowerPoint</Application>
  <PresentationFormat>Bildspel på skärmen (4:3)</PresentationFormat>
  <Paragraphs>156</Paragraphs>
  <Slides>56</Slides>
  <Notes>39</Notes>
  <HiddenSlides>0</HiddenSlides>
  <MMClips>0</MMClips>
  <ScaleCrop>false</ScaleCrop>
  <HeadingPairs>
    <vt:vector size="6" baseType="variant">
      <vt:variant>
        <vt:lpstr>Använt teckensnitt</vt:lpstr>
      </vt:variant>
      <vt:variant>
        <vt:i4>7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56</vt:i4>
      </vt:variant>
    </vt:vector>
  </HeadingPairs>
  <TitlesOfParts>
    <vt:vector size="64" baseType="lpstr">
      <vt:lpstr>-apple-system</vt:lpstr>
      <vt:lpstr>Arial</vt:lpstr>
      <vt:lpstr>Calibri</vt:lpstr>
      <vt:lpstr>HelveticaNeue</vt:lpstr>
      <vt:lpstr>Source Sans Pro</vt:lpstr>
      <vt:lpstr>Symbol</vt:lpstr>
      <vt:lpstr>var(--user-brandFontStackBase, SourceSansPro, Helvetica, Arial, sans-serif)</vt:lpstr>
      <vt:lpstr>Office-tema</vt:lpstr>
      <vt:lpstr>PowerPoint-presentation</vt:lpstr>
      <vt:lpstr>ROMANTIKEN  Individen, naturen och himlastormande känslor</vt:lpstr>
      <vt:lpstr>PowerPoint-presentation</vt:lpstr>
      <vt:lpstr>Konstnärsrollen i förändring</vt:lpstr>
      <vt:lpstr>PowerPoint-presentation</vt:lpstr>
      <vt:lpstr>Var fanns de skapande kvinnorna?</vt:lpstr>
      <vt:lpstr>PowerPoint-presentation</vt:lpstr>
      <vt:lpstr>Porträtt – individen och den kännande människan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Vandraren och turisten</vt:lpstr>
      <vt:lpstr>PowerPoint-presentation</vt:lpstr>
      <vt:lpstr>PowerPoint-presentation</vt:lpstr>
      <vt:lpstr>PowerPoint-presentation</vt:lpstr>
      <vt:lpstr>PowerPoint-presentation</vt:lpstr>
      <vt:lpstr>Naturen och himlastormande känslor</vt:lpstr>
      <vt:lpstr>PowerPoint-presentation</vt:lpstr>
      <vt:lpstr>PowerPoint-presentation</vt:lpstr>
      <vt:lpstr>PowerPoint-presentation</vt:lpstr>
      <vt:lpstr>Vurmen för dåtiden</vt:lpstr>
      <vt:lpstr>PowerPoint-presentation</vt:lpstr>
      <vt:lpstr>PowerPoint-presentation</vt:lpstr>
      <vt:lpstr>PowerPoint-presentation</vt:lpstr>
      <vt:lpstr>PowerPoint-presentation</vt:lpstr>
      <vt:lpstr>Skräck och själens nattsida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ÖVNINGAR</vt:lpstr>
      <vt:lpstr>Se, jämför och diskutera  </vt:lpstr>
      <vt:lpstr>PowerPoint-presentation</vt:lpstr>
      <vt:lpstr>PowerPoint-presentation</vt:lpstr>
      <vt:lpstr>PowerPoint-presentation</vt:lpstr>
      <vt:lpstr> Tänka tillsammans</vt:lpstr>
      <vt:lpstr>PowerPoint-presentation</vt:lpstr>
      <vt:lpstr>PowerPoint-presentation</vt:lpstr>
      <vt:lpstr>PowerPoint-presentation</vt:lpstr>
      <vt:lpstr>PowerPoint-presentation</vt:lpstr>
      <vt:lpstr> Maxa känslan</vt:lpstr>
      <vt:lpstr>PowerPoint-presentation</vt:lpstr>
      <vt:lpstr>PowerPoint-presentation</vt:lpstr>
      <vt:lpstr>PowerPoint-presentation</vt:lpstr>
      <vt:lpstr>PowerPoint-presentation</vt:lpstr>
      <vt:lpstr> Romantiken idag</vt:lpstr>
      <vt:lpstr>PowerPoint-presentation</vt:lpstr>
      <vt:lpstr>PowerPoint-presentation</vt:lpstr>
      <vt:lpstr>PowerPoint-presentation</vt:lpstr>
      <vt:lpstr>PowerPoint-presentation</vt:lpstr>
    </vt:vector>
  </TitlesOfParts>
  <Company>Nationalmuseum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Ulla-Maj Saarinen</dc:creator>
  <cp:lastModifiedBy>Ulla-Maj Saarinen</cp:lastModifiedBy>
  <cp:revision>57</cp:revision>
  <cp:lastPrinted>2017-09-29T12:31:04Z</cp:lastPrinted>
  <dcterms:created xsi:type="dcterms:W3CDTF">2024-10-24T13:56:39Z</dcterms:created>
  <dcterms:modified xsi:type="dcterms:W3CDTF">2024-11-20T14:23:11Z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0x010100D15108047B39AE40BB17C2346315E8BF</vt:lpwstr>
  </property>
</Properties>
</file>