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95" r:id="rId5"/>
    <p:sldId id="278" r:id="rId6"/>
    <p:sldId id="387" r:id="rId7"/>
    <p:sldId id="327" r:id="rId8"/>
    <p:sldId id="287" r:id="rId9"/>
    <p:sldId id="388" r:id="rId10"/>
    <p:sldId id="389" r:id="rId11"/>
    <p:sldId id="390" r:id="rId12"/>
    <p:sldId id="402" r:id="rId13"/>
    <p:sldId id="286" r:id="rId14"/>
    <p:sldId id="391" r:id="rId15"/>
    <p:sldId id="392" r:id="rId16"/>
    <p:sldId id="393" r:id="rId17"/>
    <p:sldId id="394" r:id="rId18"/>
    <p:sldId id="395" r:id="rId19"/>
    <p:sldId id="396" r:id="rId20"/>
    <p:sldId id="397" r:id="rId21"/>
    <p:sldId id="398" r:id="rId22"/>
    <p:sldId id="399" r:id="rId23"/>
    <p:sldId id="400" r:id="rId24"/>
    <p:sldId id="401" r:id="rId25"/>
  </p:sldIdLst>
  <p:sldSz cx="9144000" cy="6858000" type="screen4x3"/>
  <p:notesSz cx="6797675" cy="987266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65" autoAdjust="0"/>
    <p:restoredTop sz="93792" autoAdjust="0"/>
  </p:normalViewPr>
  <p:slideViewPr>
    <p:cSldViewPr>
      <p:cViewPr>
        <p:scale>
          <a:sx n="62" d="100"/>
          <a:sy n="62" d="100"/>
        </p:scale>
        <p:origin x="1048" y="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BD00E-398F-45A6-B0E1-CE102B34FD99}" type="datetimeFigureOut">
              <a:rPr lang="sv-SE" smtClean="0"/>
              <a:t>2022-01-26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AB3C8-BB36-4F47-9E31-E4ADA373E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6451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1" dirty="0"/>
              <a:t>Förslag till plafond; arkitektur i </a:t>
            </a:r>
            <a:r>
              <a:rPr lang="sv-SE" b="0" i="1" dirty="0" err="1"/>
              <a:t>quadratura</a:t>
            </a:r>
            <a:r>
              <a:rPr lang="sv-SE" b="0" i="1" dirty="0"/>
              <a:t> mot en himmel med moln</a:t>
            </a:r>
            <a:r>
              <a:rPr lang="sv-SE" dirty="0"/>
              <a:t>, grafit, penna och brunt bläck, laverad samt förhöjd med blyvitt, missfärgade oxideringar på blå/grått papper, andra hälften av 1600-talet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4044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Kramsfågel, </a:t>
            </a:r>
            <a:r>
              <a:rPr lang="sv-SE" i="0" dirty="0"/>
              <a:t>olja på duk, Okänd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0420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Romantiskt landskap med gran</a:t>
            </a:r>
            <a:r>
              <a:rPr lang="sv-SE" dirty="0"/>
              <a:t>, </a:t>
            </a:r>
            <a:r>
              <a:rPr lang="sv-SE" i="0" dirty="0"/>
              <a:t>olja på duk, Elias Martin, 1768-1780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5378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Haga dal på Tjörn</a:t>
            </a:r>
            <a:r>
              <a:rPr lang="sv-SE" dirty="0"/>
              <a:t>, olja på duk, Karl Nordström, 1897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5786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Dresden i solnedgång</a:t>
            </a:r>
            <a:r>
              <a:rPr lang="sv-SE" dirty="0"/>
              <a:t>, olja på trä, Knud </a:t>
            </a:r>
            <a:r>
              <a:rPr lang="sv-SE" dirty="0" err="1"/>
              <a:t>Baade</a:t>
            </a:r>
            <a:r>
              <a:rPr lang="sv-SE" dirty="0"/>
              <a:t>, 1838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0447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Nautiluspokal</a:t>
            </a:r>
            <a:r>
              <a:rPr lang="sv-SE" dirty="0"/>
              <a:t> av silver (delvis förgylld) och en </a:t>
            </a:r>
            <a:r>
              <a:rPr lang="sv-SE" dirty="0" err="1"/>
              <a:t>nautilussnäcka</a:t>
            </a:r>
            <a:r>
              <a:rPr lang="sv-SE" dirty="0"/>
              <a:t>, 1600-1630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1116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Vinbärssnäcka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1372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Landskap. Från </a:t>
            </a:r>
            <a:r>
              <a:rPr lang="sv-SE" i="1" dirty="0" err="1"/>
              <a:t>Lejre</a:t>
            </a:r>
            <a:r>
              <a:rPr lang="sv-SE" dirty="0"/>
              <a:t>, olja på duk, Vilhelm </a:t>
            </a:r>
            <a:r>
              <a:rPr lang="sv-SE" b="0" i="0" dirty="0">
                <a:solidFill>
                  <a:srgbClr val="4D5156"/>
                </a:solidFill>
                <a:effectLst/>
                <a:latin typeface="+mn-lt"/>
              </a:rPr>
              <a:t>Hammershøi, 1905</a:t>
            </a:r>
            <a:endParaRPr lang="sv-SE" dirty="0">
              <a:latin typeface="+mn-lt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7080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Solbelysta moln</a:t>
            </a:r>
            <a:r>
              <a:rPr lang="sv-SE" dirty="0"/>
              <a:t>, olja på duk, Nils Kreuger, 1906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6248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Tygtryck </a:t>
            </a:r>
            <a:r>
              <a:rPr lang="sv-SE" i="1" dirty="0"/>
              <a:t>Moln,</a:t>
            </a:r>
            <a:r>
              <a:rPr lang="sv-SE" i="0" dirty="0"/>
              <a:t> bomullsbotten i klarblått med mönstertryck i vitt, Gunilla </a:t>
            </a:r>
            <a:r>
              <a:rPr lang="sv-SE" i="0" dirty="0" err="1"/>
              <a:t>Lagerbielke</a:t>
            </a:r>
            <a:r>
              <a:rPr lang="sv-SE" i="0" dirty="0"/>
              <a:t> och Lars Johansson, Borås </a:t>
            </a:r>
            <a:r>
              <a:rPr lang="sv-SE" i="0" dirty="0" err="1"/>
              <a:t>Wäferi</a:t>
            </a:r>
            <a:r>
              <a:rPr lang="sv-SE" i="0" dirty="0"/>
              <a:t> AB, 1966</a:t>
            </a:r>
            <a:endParaRPr lang="sv-SE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6717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Molnstudie,</a:t>
            </a:r>
            <a:r>
              <a:rPr lang="sv-SE" dirty="0"/>
              <a:t> olja på papper monterad på masonit, Carl Johan </a:t>
            </a:r>
            <a:r>
              <a:rPr lang="sv-SE" dirty="0" err="1"/>
              <a:t>Fahlcrantz</a:t>
            </a:r>
            <a:r>
              <a:rPr lang="sv-SE" dirty="0"/>
              <a:t>, troligen i början av 1800-tal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9703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Tre kronor bland moln inom </a:t>
            </a:r>
            <a:r>
              <a:rPr lang="sv-SE" i="1" dirty="0" err="1"/>
              <a:t>rokokoram</a:t>
            </a:r>
            <a:r>
              <a:rPr lang="sv-SE" i="1" dirty="0"/>
              <a:t> i blått</a:t>
            </a:r>
            <a:r>
              <a:rPr lang="sv-SE" dirty="0"/>
              <a:t>, kakel, 1740-1770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4150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Liljor i kruka</a:t>
            </a:r>
            <a:r>
              <a:rPr lang="sv-SE" dirty="0"/>
              <a:t>, olja på duk, David von </a:t>
            </a:r>
            <a:r>
              <a:rPr lang="sv-SE" dirty="0" err="1"/>
              <a:t>Cöln</a:t>
            </a:r>
            <a:r>
              <a:rPr lang="sv-SE" dirty="0"/>
              <a:t>, 1700-tal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2495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827585" y="754764"/>
            <a:ext cx="7488832" cy="586004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 på föreläsning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827585" y="1484784"/>
            <a:ext cx="7488832" cy="5860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Namn på föreläsare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6B2D341-874A-488A-AFF4-6B8D0DF6A3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148" y="1916834"/>
            <a:ext cx="5122975" cy="51229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57200" y="6381328"/>
            <a:ext cx="8229600" cy="288032"/>
          </a:xfrm>
        </p:spPr>
        <p:txBody>
          <a:bodyPr>
            <a:normAutofit/>
          </a:bodyPr>
          <a:lstStyle>
            <a:lvl1pPr>
              <a:defRPr sz="1100" b="0"/>
            </a:lvl1pPr>
          </a:lstStyle>
          <a:p>
            <a:r>
              <a:rPr lang="sv-SE" dirty="0"/>
              <a:t>Bildtext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F3F8323F-22E6-4362-8853-BB357393F9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1777788"/>
            <a:ext cx="5401067" cy="5401067"/>
          </a:xfrm>
          <a:prstGeom prst="rect">
            <a:avLst/>
          </a:prstGeom>
        </p:spPr>
      </p:pic>
      <p:pic>
        <p:nvPicPr>
          <p:cNvPr id="15" name="Bildobjekt 14" descr="En bild som visar text&#10;&#10;Automatiskt genererad beskrivning">
            <a:extLst>
              <a:ext uri="{FF2B5EF4-FFF2-40B4-BE49-F238E27FC236}">
                <a16:creationId xmlns:a16="http://schemas.microsoft.com/office/drawing/2014/main" id="{B870E11B-F9AE-4724-B39D-00A66FAFD0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-315416"/>
            <a:ext cx="5401067" cy="54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51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27584" y="1628800"/>
            <a:ext cx="785921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6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86CA263-82F4-4AD1-BEC1-57E466077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C69824A-DC08-4CB7-AD71-96CB746AF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552" y="0"/>
            <a:ext cx="9761282" cy="688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69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C1BDC68-9F92-445D-A80B-F056D22DD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3" y="-14210"/>
            <a:ext cx="9150565" cy="687221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D7273F7-7E11-4CFC-B77F-2C48B5375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0"/>
          </a:xfrm>
        </p:spPr>
        <p:txBody>
          <a:bodyPr>
            <a:noAutofit/>
          </a:bodyPr>
          <a:lstStyle/>
          <a:p>
            <a:pPr algn="ctr"/>
            <a:r>
              <a:rPr lang="sv-SE" sz="2000" dirty="0">
                <a:solidFill>
                  <a:schemeClr val="bg1"/>
                </a:solidFill>
                <a:latin typeface="Georgia" panose="02040502050405020303" pitchFamily="18" charset="0"/>
              </a:rPr>
              <a:t>Gå på molnspaning i konsten</a:t>
            </a:r>
            <a:endParaRPr lang="sv-SE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724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D4CBDF4-B724-453A-84DC-5DF06C9D1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6748" cy="6858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710EED29-6D70-4472-BB77-E6B23A80DC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/>
          <a:stretch/>
        </p:blipFill>
        <p:spPr>
          <a:xfrm>
            <a:off x="346617" y="808184"/>
            <a:ext cx="8450766" cy="524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51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E6E72A-AEBB-4EBA-AAAD-01DAB649E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6748" cy="6858000"/>
          </a:xfrm>
          <a:prstGeom prst="rect">
            <a:avLst/>
          </a:prstGeom>
        </p:spPr>
      </p:pic>
      <p:pic>
        <p:nvPicPr>
          <p:cNvPr id="4" name="Bildobjekt 3" descr="En bild som visar målning, bildram, inomhus, galleri&#10;&#10;Automatiskt genererad beskrivning">
            <a:extLst>
              <a:ext uri="{FF2B5EF4-FFF2-40B4-BE49-F238E27FC236}">
                <a16:creationId xmlns:a16="http://schemas.microsoft.com/office/drawing/2014/main" id="{DA8B4B47-0891-4941-8BCB-336613B3CB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6" t="12201" r="10346" b="12201"/>
          <a:stretch/>
        </p:blipFill>
        <p:spPr>
          <a:xfrm>
            <a:off x="725135" y="281565"/>
            <a:ext cx="7693729" cy="629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05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8DC04E3-0CD4-47E4-BC07-EB5D325ED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6748" cy="6858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0ED069B9-32B0-4D7E-ACEE-7534BA882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29" y="209087"/>
            <a:ext cx="8339341" cy="643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78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8F04488-1B04-479E-B5C5-3DDF8FBE3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6748" cy="6858000"/>
          </a:xfrm>
          <a:prstGeom prst="rect">
            <a:avLst/>
          </a:prstGeom>
        </p:spPr>
      </p:pic>
      <p:pic>
        <p:nvPicPr>
          <p:cNvPr id="4" name="Bildobjekt 3" descr="En bild som visar utomhus, megalit&#10;&#10;Automatiskt genererad beskrivning">
            <a:extLst>
              <a:ext uri="{FF2B5EF4-FFF2-40B4-BE49-F238E27FC236}">
                <a16:creationId xmlns:a16="http://schemas.microsoft.com/office/drawing/2014/main" id="{904FB6DC-89E9-4A35-9EDA-48B589790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46" y="166783"/>
            <a:ext cx="8448907" cy="652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50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74830EF-B61F-4EF9-9DEF-54AAA32BD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6748" cy="6858000"/>
          </a:xfrm>
          <a:prstGeom prst="rect">
            <a:avLst/>
          </a:prstGeom>
        </p:spPr>
      </p:pic>
      <p:pic>
        <p:nvPicPr>
          <p:cNvPr id="4" name="Bildobjekt 3" descr="En bild som visar text, keramiska varor, porslin&#10;&#10;Automatiskt genererad beskrivning">
            <a:extLst>
              <a:ext uri="{FF2B5EF4-FFF2-40B4-BE49-F238E27FC236}">
                <a16:creationId xmlns:a16="http://schemas.microsoft.com/office/drawing/2014/main" id="{A3E127AA-4938-413B-B73F-CE906CEF2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103" y="257092"/>
            <a:ext cx="4767794" cy="634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33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54B1715-DBCD-458F-84FE-E44A62577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6748" cy="6858000"/>
          </a:xfrm>
          <a:prstGeom prst="rect">
            <a:avLst/>
          </a:prstGeom>
        </p:spPr>
      </p:pic>
      <p:pic>
        <p:nvPicPr>
          <p:cNvPr id="4" name="Bildobjekt 3" descr="En bild som visar text, växt, palm, målning&#10;&#10;Automatiskt genererad beskrivning">
            <a:extLst>
              <a:ext uri="{FF2B5EF4-FFF2-40B4-BE49-F238E27FC236}">
                <a16:creationId xmlns:a16="http://schemas.microsoft.com/office/drawing/2014/main" id="{7BC7DD77-0112-4272-BD7E-F4628F3BED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t="1701" r="3161" b="4850"/>
          <a:stretch/>
        </p:blipFill>
        <p:spPr>
          <a:xfrm>
            <a:off x="2111828" y="209069"/>
            <a:ext cx="4920343" cy="643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64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146E743-3927-4EBD-8EA0-A8941DDDC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6748" cy="6858000"/>
          </a:xfrm>
          <a:prstGeom prst="rect">
            <a:avLst/>
          </a:prstGeom>
        </p:spPr>
      </p:pic>
      <p:pic>
        <p:nvPicPr>
          <p:cNvPr id="4" name="Bildobjekt 3" descr="En bild som visar text, utomhus, fågel&#10;&#10;Automatiskt genererad beskrivning">
            <a:extLst>
              <a:ext uri="{FF2B5EF4-FFF2-40B4-BE49-F238E27FC236}">
                <a16:creationId xmlns:a16="http://schemas.microsoft.com/office/drawing/2014/main" id="{54EAF3D6-B345-48BB-BFD5-43B4F4C7B3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66" y="213333"/>
            <a:ext cx="5861468" cy="643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03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CDC05C2-AC1D-4080-B486-12B59C69E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6748" cy="6858000"/>
          </a:xfrm>
          <a:prstGeom prst="rect">
            <a:avLst/>
          </a:prstGeom>
        </p:spPr>
      </p:pic>
      <p:pic>
        <p:nvPicPr>
          <p:cNvPr id="4" name="Bildobjekt 3" descr="En bild som visar text, utomhus, berg, natur&#10;&#10;Automatiskt genererad beskrivning">
            <a:extLst>
              <a:ext uri="{FF2B5EF4-FFF2-40B4-BE49-F238E27FC236}">
                <a16:creationId xmlns:a16="http://schemas.microsoft.com/office/drawing/2014/main" id="{A9C4EADD-527D-43BA-B837-7C8794FBF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87007"/>
            <a:ext cx="4851112" cy="628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18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3A527C4-7204-40AB-B81E-803B171AC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6748" cy="6858000"/>
          </a:xfrm>
          <a:prstGeom prst="rect">
            <a:avLst/>
          </a:prstGeom>
        </p:spPr>
      </p:pic>
      <p:pic>
        <p:nvPicPr>
          <p:cNvPr id="4" name="Bildobjekt 3" descr="En bild som visar text, gräs, utomhus, natur&#10;&#10;Automatiskt genererad beskrivning">
            <a:extLst>
              <a:ext uri="{FF2B5EF4-FFF2-40B4-BE49-F238E27FC236}">
                <a16:creationId xmlns:a16="http://schemas.microsoft.com/office/drawing/2014/main" id="{AC5436D8-ECE4-4DE4-9039-6A9BB3D29D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829" r="319" b="1974"/>
          <a:stretch/>
        </p:blipFill>
        <p:spPr>
          <a:xfrm>
            <a:off x="431540" y="368659"/>
            <a:ext cx="8280920" cy="612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94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4522E8AA-7AD3-443D-96B0-B08BF71B7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6689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980BCDD-8817-417B-86FE-86AE04EA6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0"/>
          </a:xfrm>
        </p:spPr>
        <p:txBody>
          <a:bodyPr>
            <a:noAutofit/>
          </a:bodyPr>
          <a:lstStyle/>
          <a:p>
            <a:pPr algn="ctr"/>
            <a:r>
              <a:rPr lang="sv-SE" sz="2000" dirty="0">
                <a:solidFill>
                  <a:schemeClr val="bg1"/>
                </a:solidFill>
                <a:latin typeface="Georgia" panose="02040502050405020303" pitchFamily="18" charset="0"/>
              </a:rPr>
              <a:t>Kan men göra konst med linjal?</a:t>
            </a:r>
            <a:endParaRPr lang="sv-SE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217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E1F193E-1CCC-4387-92B7-15A2CF647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6748" cy="6858000"/>
          </a:xfrm>
          <a:prstGeom prst="rect">
            <a:avLst/>
          </a:prstGeom>
        </p:spPr>
      </p:pic>
      <p:pic>
        <p:nvPicPr>
          <p:cNvPr id="4" name="Bildobjekt 3" descr="En bild som visar text, bildram, målning&#10;&#10;Automatiskt genererad beskrivning">
            <a:extLst>
              <a:ext uri="{FF2B5EF4-FFF2-40B4-BE49-F238E27FC236}">
                <a16:creationId xmlns:a16="http://schemas.microsoft.com/office/drawing/2014/main" id="{DF6BC03D-4A70-482C-9C03-51743367F8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8" t="15515" r="12657" b="14299"/>
          <a:stretch/>
        </p:blipFill>
        <p:spPr>
          <a:xfrm>
            <a:off x="339472" y="331341"/>
            <a:ext cx="8465055" cy="619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48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E438DD3-B71F-4B1F-920F-8716A1D6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B7E6D9AF-0F6C-455D-9517-8BD4759B6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6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47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786E0915-CFD3-4FEE-9E24-39F571361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522E8AA-7AD3-443D-96B0-B08BF71B7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76689" cy="6858000"/>
          </a:xfrm>
          <a:prstGeom prst="rect">
            <a:avLst/>
          </a:prstGeom>
        </p:spPr>
      </p:pic>
      <p:pic>
        <p:nvPicPr>
          <p:cNvPr id="6" name="Bildobjekt 5" descr="En bild som visar byggnad, gammal&#10;&#10;Automatiskt genererad beskrivning">
            <a:extLst>
              <a:ext uri="{FF2B5EF4-FFF2-40B4-BE49-F238E27FC236}">
                <a16:creationId xmlns:a16="http://schemas.microsoft.com/office/drawing/2014/main" id="{0C49B51F-D45D-4536-988A-0C45EE7266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t="649" r="1001" b="974"/>
          <a:stretch/>
        </p:blipFill>
        <p:spPr>
          <a:xfrm>
            <a:off x="650044" y="323859"/>
            <a:ext cx="7876600" cy="620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56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2A6E8726-EA6D-4410-8F96-F2B615EC0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6748" cy="6858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F742703A-99BB-487F-9AD7-E3E9662A32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" t="1761" r="1432" b="1772"/>
          <a:stretch/>
        </p:blipFill>
        <p:spPr>
          <a:xfrm>
            <a:off x="650337" y="601755"/>
            <a:ext cx="7843325" cy="565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98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739306F-9F72-4742-A7D3-C122A8C94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6748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BCF8C5E-3AF3-4660-A3A3-E707E12DC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0"/>
          </a:xfrm>
        </p:spPr>
        <p:txBody>
          <a:bodyPr>
            <a:noAutofit/>
          </a:bodyPr>
          <a:lstStyle/>
          <a:p>
            <a:pPr algn="ctr"/>
            <a:r>
              <a:rPr lang="sv-SE" sz="2000" dirty="0">
                <a:solidFill>
                  <a:schemeClr val="bg1"/>
                </a:solidFill>
                <a:latin typeface="Georgia" panose="02040502050405020303" pitchFamily="18" charset="0"/>
              </a:rPr>
              <a:t>En</a:t>
            </a:r>
            <a:r>
              <a:rPr lang="sv-SE" sz="2000" dirty="0">
                <a:latin typeface="Georgia" panose="02040502050405020303" pitchFamily="18" charset="0"/>
              </a:rPr>
              <a:t> </a:t>
            </a:r>
            <a:r>
              <a:rPr lang="sv-SE" sz="2000" dirty="0">
                <a:solidFill>
                  <a:schemeClr val="bg1"/>
                </a:solidFill>
                <a:latin typeface="Georgia" panose="02040502050405020303" pitchFamily="18" charset="0"/>
              </a:rPr>
              <a:t>snäcka</a:t>
            </a:r>
            <a:r>
              <a:rPr lang="sv-SE" sz="2000" dirty="0">
                <a:latin typeface="Georgia" panose="02040502050405020303" pitchFamily="18" charset="0"/>
              </a:rPr>
              <a:t> </a:t>
            </a:r>
            <a:r>
              <a:rPr lang="sv-SE" sz="2000" dirty="0">
                <a:solidFill>
                  <a:schemeClr val="bg1"/>
                </a:solidFill>
                <a:latin typeface="Georgia" panose="02040502050405020303" pitchFamily="18" charset="0"/>
              </a:rPr>
              <a:t>fylld</a:t>
            </a:r>
            <a:r>
              <a:rPr lang="sv-SE" sz="2000" dirty="0">
                <a:latin typeface="Georgia" panose="02040502050405020303" pitchFamily="18" charset="0"/>
              </a:rPr>
              <a:t> </a:t>
            </a:r>
            <a:r>
              <a:rPr lang="sv-SE" sz="2000" dirty="0">
                <a:solidFill>
                  <a:schemeClr val="bg1"/>
                </a:solidFill>
                <a:latin typeface="Georgia" panose="02040502050405020303" pitchFamily="18" charset="0"/>
              </a:rPr>
              <a:t>med</a:t>
            </a:r>
            <a:r>
              <a:rPr lang="sv-SE" sz="2000" dirty="0">
                <a:latin typeface="Georgia" panose="02040502050405020303" pitchFamily="18" charset="0"/>
              </a:rPr>
              <a:t> </a:t>
            </a:r>
            <a:r>
              <a:rPr lang="sv-SE" sz="2000" dirty="0">
                <a:solidFill>
                  <a:schemeClr val="bg1"/>
                </a:solidFill>
                <a:latin typeface="Georgia" panose="02040502050405020303" pitchFamily="18" charset="0"/>
              </a:rPr>
              <a:t>matematik</a:t>
            </a:r>
          </a:p>
        </p:txBody>
      </p:sp>
    </p:spTree>
    <p:extLst>
      <p:ext uri="{BB962C8B-B14F-4D97-AF65-F5344CB8AC3E}">
        <p14:creationId xmlns:p14="http://schemas.microsoft.com/office/powerpoint/2010/main" val="3014666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4871BCE7-850C-44C4-8F7D-45C6F9B90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6748" cy="6858000"/>
          </a:xfrm>
          <a:prstGeom prst="rect">
            <a:avLst/>
          </a:prstGeom>
        </p:spPr>
      </p:pic>
      <p:pic>
        <p:nvPicPr>
          <p:cNvPr id="3" name="Bildobjekt 2" descr="En bild som visar kopp&#10;&#10;Automatiskt genererad beskrivning">
            <a:extLst>
              <a:ext uri="{FF2B5EF4-FFF2-40B4-BE49-F238E27FC236}">
                <a16:creationId xmlns:a16="http://schemas.microsoft.com/office/drawing/2014/main" id="{5F6E690B-1DFA-4BBD-9797-8E00EC0C5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560" y="271292"/>
            <a:ext cx="4674879" cy="631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22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87EB5485-4ACB-4893-B680-EE830587E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674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CF8ED4-6DA1-4D27-91BD-41F240337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70" y="476672"/>
            <a:ext cx="6247607" cy="568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168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B33A232F-86EE-4566-9B40-8D3F445C8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6748" cy="6858000"/>
          </a:xfrm>
          <a:prstGeom prst="rect">
            <a:avLst/>
          </a:prstGeom>
        </p:spPr>
      </p:pic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3A36D084-47E9-4455-94F3-48E22DD516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2994" y="764704"/>
          <a:ext cx="7338012" cy="518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Acrobat Document" r:id="rId4" imgW="5346587" imgH="3778135" progId="AcroExch.Document.DC">
                  <p:embed/>
                </p:oleObj>
              </mc:Choice>
              <mc:Fallback>
                <p:oleObj name="Acrobat Document" r:id="rId4" imgW="5346587" imgH="3778135" progId="AcroExch.Document.DC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3A36D084-47E9-4455-94F3-48E22DD516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2994" y="764704"/>
                        <a:ext cx="7338012" cy="5185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8121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8A9FB9D-3B77-4A86-AE3D-B0626E25F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8763B346-5FEB-43BF-9583-8FF4B0A4E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91" y="692696"/>
            <a:ext cx="7353817" cy="533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50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NM digitalt föredrag 2021_fyrkantig_4_3.pptx" id="{15D5562F-5186-451C-930B-FA1C802A128A}" vid="{7F0E70E2-DB7A-4D17-8719-7008628E131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15108047B39AE40BB17C2346315E8BF" ma:contentTypeVersion="11" ma:contentTypeDescription="Skapa ett nytt dokument." ma:contentTypeScope="" ma:versionID="13da59d71c26e96709afc162511dfdce">
  <xsd:schema xmlns:xsd="http://www.w3.org/2001/XMLSchema" xmlns:xs="http://www.w3.org/2001/XMLSchema" xmlns:p="http://schemas.microsoft.com/office/2006/metadata/properties" xmlns:ns2="e67587f5-adf7-4d29-845c-d188acb08118" xmlns:ns3="4e5d6764-65c6-4d43-b28e-100507ec76e7" targetNamespace="http://schemas.microsoft.com/office/2006/metadata/properties" ma:root="true" ma:fieldsID="e62f2324c07a4c88d1a281f8c9f9b3d1" ns2:_="" ns3:_="">
    <xsd:import namespace="e67587f5-adf7-4d29-845c-d188acb08118"/>
    <xsd:import namespace="4e5d6764-65c6-4d43-b28e-100507ec76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7587f5-adf7-4d29-845c-d188acb081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5d6764-65c6-4d43-b28e-100507ec76e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91DAE1-030F-4833-A040-F12E5951687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EDC5ED5-9FF9-4263-A658-E0C76EEF60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E7F1A0-5198-4BDE-99D2-87E3BBFC3372}"/>
</file>

<file path=docProps/app.xml><?xml version="1.0" encoding="utf-8"?>
<Properties xmlns="http://schemas.openxmlformats.org/officeDocument/2006/extended-properties" xmlns:vt="http://schemas.openxmlformats.org/officeDocument/2006/docPropsVTypes">
  <Template>NM_digitalt föredrag_4_3_fyrkantig</Template>
  <TotalTime>1301</TotalTime>
  <Words>216</Words>
  <Application>Microsoft Office PowerPoint</Application>
  <PresentationFormat>Bildspel på skärmen (4:3)</PresentationFormat>
  <Paragraphs>30</Paragraphs>
  <Slides>21</Slides>
  <Notes>13</Notes>
  <HiddenSlides>0</HiddenSlides>
  <MMClips>0</MMClips>
  <ScaleCrop>false</ScaleCrop>
  <HeadingPairs>
    <vt:vector size="8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21</vt:i4>
      </vt:variant>
    </vt:vector>
  </HeadingPairs>
  <TitlesOfParts>
    <vt:vector size="26" baseType="lpstr">
      <vt:lpstr>Arial</vt:lpstr>
      <vt:lpstr>Calibri</vt:lpstr>
      <vt:lpstr>Georgia</vt:lpstr>
      <vt:lpstr>Office-tema</vt:lpstr>
      <vt:lpstr>Acrobat Document</vt:lpstr>
      <vt:lpstr>PowerPoint-presentation</vt:lpstr>
      <vt:lpstr>Kan men göra konst med linjal?</vt:lpstr>
      <vt:lpstr>  </vt:lpstr>
      <vt:lpstr>PowerPoint-presentation</vt:lpstr>
      <vt:lpstr>En snäcka fylld med matematik</vt:lpstr>
      <vt:lpstr>PowerPoint-presentation</vt:lpstr>
      <vt:lpstr>PowerPoint-presentation</vt:lpstr>
      <vt:lpstr>PowerPoint-presentation</vt:lpstr>
      <vt:lpstr>PowerPoint-presentation</vt:lpstr>
      <vt:lpstr>Gå på molnspaning i konsten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Nationalmuseum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Helena Sjödin</dc:creator>
  <cp:lastModifiedBy>Helena Sjödin</cp:lastModifiedBy>
  <cp:revision>24</cp:revision>
  <cp:lastPrinted>2017-09-29T12:31:04Z</cp:lastPrinted>
  <dcterms:created xsi:type="dcterms:W3CDTF">2022-01-12T14:08:45Z</dcterms:created>
  <dcterms:modified xsi:type="dcterms:W3CDTF">2022-01-26T13:16:06Z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0x010100D15108047B39AE40BB17C2346315E8BF</vt:lpwstr>
  </property>
</Properties>
</file>