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sldIdLst>
    <p:sldId id="293" r:id="rId5"/>
    <p:sldId id="276" r:id="rId6"/>
    <p:sldId id="301" r:id="rId7"/>
    <p:sldId id="390" r:id="rId8"/>
    <p:sldId id="300" r:id="rId9"/>
    <p:sldId id="302" r:id="rId10"/>
    <p:sldId id="303" r:id="rId11"/>
    <p:sldId id="304" r:id="rId12"/>
    <p:sldId id="307" r:id="rId13"/>
    <p:sldId id="306" r:id="rId14"/>
    <p:sldId id="308" r:id="rId15"/>
    <p:sldId id="309" r:id="rId16"/>
    <p:sldId id="310" r:id="rId17"/>
    <p:sldId id="311" r:id="rId18"/>
    <p:sldId id="312" r:id="rId19"/>
    <p:sldId id="313" r:id="rId20"/>
    <p:sldId id="314" r:id="rId21"/>
    <p:sldId id="315" r:id="rId22"/>
    <p:sldId id="316" r:id="rId23"/>
    <p:sldId id="388" r:id="rId24"/>
  </p:sldIdLst>
  <p:sldSz cx="9144000" cy="6858000" type="screen4x3"/>
  <p:notesSz cx="6797675" cy="9872663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183" autoAdjust="0"/>
    <p:restoredTop sz="93792" autoAdjust="0"/>
  </p:normalViewPr>
  <p:slideViewPr>
    <p:cSldViewPr>
      <p:cViewPr varScale="1">
        <p:scale>
          <a:sx n="62" d="100"/>
          <a:sy n="62" d="100"/>
        </p:scale>
        <p:origin x="1032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2BD00E-398F-45A6-B0E1-CE102B34FD99}" type="datetimeFigureOut">
              <a:rPr lang="sv-SE" smtClean="0"/>
              <a:t>2022-01-25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3488"/>
            <a:ext cx="444182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77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8AB3C8-BB36-4F47-9E31-E4ADA373EA6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96451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>
              <a:latin typeface="Chronicle text"/>
              <a:cs typeface="Arial" panose="020B0604020202020204" pitchFamily="34" charset="0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255221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>
                <a:latin typeface="Chronicle text"/>
              </a:rPr>
              <a:t>Tavla med bärnstensintarsia av bärnsten sammansatt av flera bitar, träramen har beslag i förgyllt och pressat bleck, 1600-tal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873505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>
                <a:latin typeface="Chronicle text"/>
              </a:rPr>
              <a:t>Bysantinskt guldmynt, präglat under kejsarna Constantin VII och Romanus II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310429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>
                <a:latin typeface="Chronicle text"/>
              </a:rPr>
              <a:t>Pokal med lock av bergkristall och delvis förgyllt silver, 1600-1630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449122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>
                <a:latin typeface="Chronicle text"/>
              </a:rPr>
              <a:t>Instrument, kvadrant av förgylld och ciselerad brons, Christofer </a:t>
            </a:r>
            <a:r>
              <a:rPr lang="sv-SE" dirty="0" err="1">
                <a:latin typeface="Chronicle text"/>
              </a:rPr>
              <a:t>Schissler</a:t>
            </a:r>
            <a:r>
              <a:rPr lang="sv-SE" dirty="0">
                <a:latin typeface="Chronicle text"/>
              </a:rPr>
              <a:t>, 1559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942809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>
                <a:latin typeface="Chronicle text"/>
              </a:rPr>
              <a:t>Strutsäggspokal av silver och strutsägg, 1650-1700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302676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>
                <a:latin typeface="Chronicle text"/>
              </a:rPr>
              <a:t>Dödskalle av snidad elfenben, 1650-1700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74926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3200" dirty="0">
                <a:latin typeface="Amasis MT Pro Black" panose="020B0604020202020204" pitchFamily="18" charset="0"/>
              </a:rPr>
              <a:t>Schackbräde av valnöt och ebenholts med inläggningar i elfenben, </a:t>
            </a:r>
            <a:r>
              <a:rPr lang="sv-SE" sz="3200" dirty="0" err="1">
                <a:latin typeface="Amasis MT Pro Black" panose="020B0604020202020204" pitchFamily="18" charset="0"/>
              </a:rPr>
              <a:t>Irich</a:t>
            </a:r>
            <a:r>
              <a:rPr lang="sv-SE" sz="3200" dirty="0">
                <a:latin typeface="Amasis MT Pro Black" panose="020B0604020202020204" pitchFamily="18" charset="0"/>
              </a:rPr>
              <a:t> Baumgartner och Paul </a:t>
            </a:r>
            <a:r>
              <a:rPr lang="sv-SE" sz="3200" dirty="0" err="1">
                <a:latin typeface="Amasis MT Pro Black" panose="020B0604020202020204" pitchFamily="18" charset="0"/>
              </a:rPr>
              <a:t>Goettich</a:t>
            </a:r>
            <a:r>
              <a:rPr lang="sv-SE" sz="3200" dirty="0">
                <a:latin typeface="Amasis MT Pro Black" panose="020B0604020202020204" pitchFamily="18" charset="0"/>
              </a:rPr>
              <a:t>, början av 1600-talet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981795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Schackpjäser av päronträ, lackerade i vitt och svart med förgyllningar, mitten av 1500-talet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842499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Schackpjäser av päronträ, lackerade i vitt och svart med förgyllningar, mitten av 1500-talet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67616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i="1" dirty="0">
                <a:latin typeface="Georgia" panose="02040502050405020303" pitchFamily="18" charset="0"/>
              </a:rPr>
              <a:t>Tomtebobarnen</a:t>
            </a:r>
            <a:r>
              <a:rPr lang="sv-SE" dirty="0">
                <a:latin typeface="Georgia" panose="02040502050405020303" pitchFamily="18" charset="0"/>
              </a:rPr>
              <a:t>, Elsa Beskow, 1910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91860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0" i="0" dirty="0" err="1">
                <a:effectLst/>
                <a:latin typeface="Georgia" panose="02040502050405020303" pitchFamily="18" charset="0"/>
              </a:rPr>
              <a:t>Kabinettskåp</a:t>
            </a:r>
            <a:r>
              <a:rPr lang="sv-SE" b="0" i="0" dirty="0">
                <a:effectLst/>
                <a:latin typeface="Georgia" panose="02040502050405020303" pitchFamily="18" charset="0"/>
              </a:rPr>
              <a:t>, okänd tillverkare, mitten av 1600-talet, Trä (tall, poppel och päronträ), faner av ebenholts, päronträ, amarantträ, </a:t>
            </a:r>
            <a:r>
              <a:rPr lang="sv-SE" b="0" i="0" dirty="0" err="1">
                <a:effectLst/>
                <a:latin typeface="Georgia" panose="02040502050405020303" pitchFamily="18" charset="0"/>
              </a:rPr>
              <a:t>iroko</a:t>
            </a:r>
            <a:r>
              <a:rPr lang="sv-SE" b="0" i="0" dirty="0">
                <a:effectLst/>
                <a:latin typeface="Georgia" panose="02040502050405020303" pitchFamily="18" charset="0"/>
              </a:rPr>
              <a:t>, rosenträ, elfenben, ben, tenn, förgylld brons, spegelglas, lådorna av </a:t>
            </a:r>
            <a:r>
              <a:rPr lang="sv-SE" b="0" i="0" dirty="0" err="1">
                <a:effectLst/>
                <a:latin typeface="Georgia" panose="02040502050405020303" pitchFamily="18" charset="0"/>
              </a:rPr>
              <a:t>padouk</a:t>
            </a:r>
            <a:endParaRPr lang="sv-SE" dirty="0">
              <a:latin typeface="Georgia" panose="02040502050405020303" pitchFamily="18" charset="0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47294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>
                <a:latin typeface="Georgia" panose="02040502050405020303" pitchFamily="18" charset="0"/>
              </a:rPr>
              <a:t>Kabinettskåp</a:t>
            </a:r>
            <a:r>
              <a:rPr lang="sv-SE" dirty="0">
                <a:latin typeface="Georgia" panose="02040502050405020303" pitchFamily="18" charset="0"/>
              </a:rPr>
              <a:t>, detalj, mitten av 1600-talet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93076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Nautiluspokal</a:t>
            </a:r>
            <a:r>
              <a:rPr lang="sv-SE" dirty="0"/>
              <a:t> av silver (delvis förgylld) och en </a:t>
            </a:r>
            <a:r>
              <a:rPr lang="sv-SE" dirty="0" err="1"/>
              <a:t>nautilussnäcka</a:t>
            </a:r>
            <a:r>
              <a:rPr lang="sv-SE" dirty="0"/>
              <a:t>, 1600-1630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67368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>
                <a:latin typeface="Chronicle text"/>
              </a:rPr>
              <a:t>Medaljong, pärlemor på svart glasbotten, 1650-1700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85853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>
                <a:latin typeface="Chronicle text"/>
              </a:rPr>
              <a:t>Kokosnötpokal av kokosnöt och trä, troligen 1700-tal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034786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i="1" dirty="0" err="1">
                <a:latin typeface="Chronicle text"/>
              </a:rPr>
              <a:t>Noshörning,</a:t>
            </a:r>
            <a:r>
              <a:rPr lang="sv-SE" i="0" dirty="0" err="1">
                <a:latin typeface="Chronicle text"/>
              </a:rPr>
              <a:t>träsnitt</a:t>
            </a:r>
            <a:r>
              <a:rPr lang="sv-SE" i="0" dirty="0">
                <a:latin typeface="Chronicle text"/>
              </a:rPr>
              <a:t>, Albrecht </a:t>
            </a:r>
            <a:r>
              <a:rPr lang="sv-SE" b="0" i="0" dirty="0" err="1">
                <a:solidFill>
                  <a:srgbClr val="4D5156"/>
                </a:solidFill>
                <a:effectLst/>
                <a:latin typeface="Chronicle text"/>
              </a:rPr>
              <a:t>Dürer</a:t>
            </a:r>
            <a:r>
              <a:rPr lang="sv-SE" b="0" i="0" dirty="0">
                <a:solidFill>
                  <a:srgbClr val="4D5156"/>
                </a:solidFill>
                <a:effectLst/>
                <a:latin typeface="Chronicle text"/>
              </a:rPr>
              <a:t>, 1515 </a:t>
            </a:r>
            <a:endParaRPr lang="sv-SE" i="1" dirty="0">
              <a:latin typeface="Chronicle text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74622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>
                <a:latin typeface="Chronicle text"/>
              </a:rPr>
              <a:t>Skål av </a:t>
            </a:r>
            <a:r>
              <a:rPr lang="sv-SE" dirty="0" err="1">
                <a:latin typeface="Chronicle text"/>
              </a:rPr>
              <a:t>sköldpadd</a:t>
            </a:r>
            <a:r>
              <a:rPr lang="sv-SE" dirty="0">
                <a:latin typeface="Chronicle text"/>
              </a:rPr>
              <a:t>, ca 1650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71873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827585" y="754764"/>
            <a:ext cx="7488832" cy="586004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Rubrik på föreläsning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827585" y="1484784"/>
            <a:ext cx="7488832" cy="58600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/>
              <a:t>Namn på föreläsare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76B2D341-874A-488A-AFF4-6B8D0DF6A3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148" y="1916834"/>
            <a:ext cx="5122975" cy="51229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457200" y="6381328"/>
            <a:ext cx="8229600" cy="288032"/>
          </a:xfrm>
        </p:spPr>
        <p:txBody>
          <a:bodyPr>
            <a:normAutofit/>
          </a:bodyPr>
          <a:lstStyle>
            <a:lvl1pPr>
              <a:defRPr sz="1100" b="0"/>
            </a:lvl1pPr>
          </a:lstStyle>
          <a:p>
            <a:r>
              <a:rPr lang="sv-SE" dirty="0"/>
              <a:t>Bildtext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F3F8323F-22E6-4362-8853-BB357393F9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7" y="1777788"/>
            <a:ext cx="5401067" cy="5401067"/>
          </a:xfrm>
          <a:prstGeom prst="rect">
            <a:avLst/>
          </a:prstGeom>
        </p:spPr>
      </p:pic>
      <p:pic>
        <p:nvPicPr>
          <p:cNvPr id="15" name="Bildobjekt 14" descr="En bild som visar text&#10;&#10;Automatiskt genererad beskrivning">
            <a:extLst>
              <a:ext uri="{FF2B5EF4-FFF2-40B4-BE49-F238E27FC236}">
                <a16:creationId xmlns:a16="http://schemas.microsoft.com/office/drawing/2014/main" id="{B870E11B-F9AE-4724-B39D-00A66FAFD0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5" y="-315416"/>
            <a:ext cx="5401067" cy="540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951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27584" y="1628800"/>
            <a:ext cx="7859216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6" r:id="rId3"/>
  </p:sldLayoutIdLst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Arial" panose="020B0604020202020204" pitchFamily="34" charset="0"/>
          <a:ea typeface="Verdana" pitchFamily="34" charset="0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200" b="0" kern="1200">
          <a:solidFill>
            <a:schemeClr val="tx1"/>
          </a:solidFill>
          <a:latin typeface="Arial" panose="020B0604020202020204" pitchFamily="34" charset="0"/>
          <a:ea typeface="Verdana" pitchFamily="34" charset="0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200" b="0" kern="1200">
          <a:solidFill>
            <a:schemeClr val="tx1"/>
          </a:solidFill>
          <a:latin typeface="Arial" panose="020B0604020202020204" pitchFamily="34" charset="0"/>
          <a:ea typeface="Verdana" pitchFamily="34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200" b="0" kern="1200">
          <a:solidFill>
            <a:schemeClr val="tx1"/>
          </a:solidFill>
          <a:latin typeface="Arial" panose="020B0604020202020204" pitchFamily="34" charset="0"/>
          <a:ea typeface="Verdana" pitchFamily="34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200" b="0" kern="1200">
          <a:solidFill>
            <a:schemeClr val="tx1"/>
          </a:solidFill>
          <a:latin typeface="Arial" panose="020B0604020202020204" pitchFamily="34" charset="0"/>
          <a:ea typeface="Verdana" pitchFamily="34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200" b="0" kern="1200">
          <a:solidFill>
            <a:schemeClr val="tx1"/>
          </a:solidFill>
          <a:latin typeface="Arial" panose="020B0604020202020204" pitchFamily="34" charset="0"/>
          <a:ea typeface="Verdana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049D6BFB-A26F-41AE-92D4-FE3CCA0E7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552" y="0"/>
            <a:ext cx="96708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737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C890C983-F34F-4484-ADF0-8018DB18B8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466"/>
          <a:stretch/>
        </p:blipFill>
        <p:spPr>
          <a:xfrm>
            <a:off x="-106705" y="-6288"/>
            <a:ext cx="9250705" cy="6870576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F957A295-1F05-4F46-9F76-A4FC39FF12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78" y="343147"/>
            <a:ext cx="7777644" cy="617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334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kopp&#10;&#10;Automatiskt genererad beskrivning">
            <a:extLst>
              <a:ext uri="{FF2B5EF4-FFF2-40B4-BE49-F238E27FC236}">
                <a16:creationId xmlns:a16="http://schemas.microsoft.com/office/drawing/2014/main" id="{C2E6A961-0FBF-4B55-9D53-3247598F07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"/>
          <a:stretch/>
        </p:blipFill>
        <p:spPr>
          <a:xfrm>
            <a:off x="-1" y="-20984"/>
            <a:ext cx="9182015" cy="687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8773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5F6DCB57-B02F-44FB-8D19-7FE91E562E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466"/>
          <a:stretch/>
        </p:blipFill>
        <p:spPr>
          <a:xfrm>
            <a:off x="-106705" y="-6288"/>
            <a:ext cx="9250705" cy="6870576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4" name="Bildobjekt 3" descr="En bild som visar inomhus, bildram, gammal, ställa in&#10;&#10;Automatiskt genererad beskrivning">
            <a:extLst>
              <a:ext uri="{FF2B5EF4-FFF2-40B4-BE49-F238E27FC236}">
                <a16:creationId xmlns:a16="http://schemas.microsoft.com/office/drawing/2014/main" id="{372A6543-FAA0-42FE-95DA-FDE2CFE691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999" y="382352"/>
            <a:ext cx="6093296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5199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6E13BFC0-D468-4004-A571-EF97786EC1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466"/>
          <a:stretch/>
        </p:blipFill>
        <p:spPr>
          <a:xfrm>
            <a:off x="-106705" y="-6288"/>
            <a:ext cx="9250705" cy="6870576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4" name="Bildobjekt 3" descr="En bild som visar objekt, mynt&#10;&#10;Automatiskt genererad beskrivning">
            <a:extLst>
              <a:ext uri="{FF2B5EF4-FFF2-40B4-BE49-F238E27FC236}">
                <a16:creationId xmlns:a16="http://schemas.microsoft.com/office/drawing/2014/main" id="{8B121649-982A-4CAC-A6CE-9FC84CCE7F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066" y="466561"/>
            <a:ext cx="5811868" cy="592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7519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9DC93226-694D-401D-B586-A5AFBDD19F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466"/>
          <a:stretch/>
        </p:blipFill>
        <p:spPr>
          <a:xfrm>
            <a:off x="-106705" y="-6288"/>
            <a:ext cx="9250705" cy="6870576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4" name="Bildobjekt 3" descr="En bild som visar inomhus, lampa, ställa in, kalk&#10;&#10;Automatiskt genererad beskrivning">
            <a:extLst>
              <a:ext uri="{FF2B5EF4-FFF2-40B4-BE49-F238E27FC236}">
                <a16:creationId xmlns:a16="http://schemas.microsoft.com/office/drawing/2014/main" id="{37629833-90A4-464A-A1B4-30E400C585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8"/>
          <a:stretch/>
        </p:blipFill>
        <p:spPr>
          <a:xfrm>
            <a:off x="2438651" y="411510"/>
            <a:ext cx="4159991" cy="603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570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6A2D263C-E112-406F-810C-2FBB2C6796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466"/>
          <a:stretch/>
        </p:blipFill>
        <p:spPr>
          <a:xfrm>
            <a:off x="-106705" y="-6288"/>
            <a:ext cx="9250705" cy="6870576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BC4B838F-8265-4510-9731-05269EA6ED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696" y="260648"/>
            <a:ext cx="4582607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1349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BE7F24D1-E18A-467E-A984-DFC3FB9094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466"/>
          <a:stretch/>
        </p:blipFill>
        <p:spPr>
          <a:xfrm>
            <a:off x="-106705" y="-6288"/>
            <a:ext cx="9250705" cy="6870576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4" name="Bildobjekt 3" descr="En bild som visar vägg, inomhus, lampa&#10;&#10;Automatiskt genererad beskrivning">
            <a:extLst>
              <a:ext uri="{FF2B5EF4-FFF2-40B4-BE49-F238E27FC236}">
                <a16:creationId xmlns:a16="http://schemas.microsoft.com/office/drawing/2014/main" id="{168EA1BF-9C96-4540-AB61-D8576D6699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634" y="286941"/>
            <a:ext cx="4120732" cy="628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7415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398228B6-366E-490A-8A74-A20054F004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466"/>
          <a:stretch/>
        </p:blipFill>
        <p:spPr>
          <a:xfrm>
            <a:off x="-106705" y="-6288"/>
            <a:ext cx="9250705" cy="6870576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4" name="Bildobjekt 3" descr="En bild som visar däggdjur, mörk&#10;&#10;Automatiskt genererad beskrivning">
            <a:extLst>
              <a:ext uri="{FF2B5EF4-FFF2-40B4-BE49-F238E27FC236}">
                <a16:creationId xmlns:a16="http://schemas.microsoft.com/office/drawing/2014/main" id="{8BB24CDC-CDB0-4DE8-85D9-EA2133A543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021" y="283541"/>
            <a:ext cx="4431958" cy="629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7958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38533A74-F552-4961-B3D2-092838FE8C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466"/>
          <a:stretch/>
        </p:blipFill>
        <p:spPr>
          <a:xfrm>
            <a:off x="-106705" y="-6288"/>
            <a:ext cx="9250705" cy="6870576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9A1B9025-1F8B-4A13-A1D6-9E997CCFBE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991" y="332656"/>
            <a:ext cx="6854018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6691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04D795FA-EB46-490E-AF65-6ECBCE259C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466"/>
          <a:stretch/>
        </p:blipFill>
        <p:spPr>
          <a:xfrm>
            <a:off x="-106705" y="-6288"/>
            <a:ext cx="9250705" cy="6870576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4" name="Bildobjekt 3" descr="En bild som visar schackpjäs&#10;&#10;Automatiskt genererad beskrivning">
            <a:extLst>
              <a:ext uri="{FF2B5EF4-FFF2-40B4-BE49-F238E27FC236}">
                <a16:creationId xmlns:a16="http://schemas.microsoft.com/office/drawing/2014/main" id="{4C405E93-051F-4B9D-9367-1625144F8E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56" y="2180748"/>
            <a:ext cx="8478688" cy="249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168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579BD8E4-3599-40E4-B7F0-7AA1339C3F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466"/>
          <a:stretch/>
        </p:blipFill>
        <p:spPr>
          <a:xfrm>
            <a:off x="-106705" y="-6288"/>
            <a:ext cx="9250705" cy="6870576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70467332-F61A-4D53-9794-C2259196D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348880"/>
            <a:ext cx="8579296" cy="2160240"/>
          </a:xfrm>
        </p:spPr>
        <p:txBody>
          <a:bodyPr>
            <a:normAutofit/>
          </a:bodyPr>
          <a:lstStyle/>
          <a:p>
            <a:pPr algn="ctr"/>
            <a:r>
              <a:rPr lang="sv-SE" sz="2000" dirty="0">
                <a:solidFill>
                  <a:schemeClr val="bg1"/>
                </a:solidFill>
                <a:latin typeface="Georgia" panose="02040502050405020303" pitchFamily="18" charset="0"/>
              </a:rPr>
              <a:t>Expedition </a:t>
            </a:r>
            <a:r>
              <a:rPr lang="sv-SE" sz="2000" dirty="0" err="1">
                <a:solidFill>
                  <a:schemeClr val="bg1"/>
                </a:solidFill>
                <a:latin typeface="Georgia" panose="02040502050405020303" pitchFamily="18" charset="0"/>
              </a:rPr>
              <a:t>Curiosa</a:t>
            </a:r>
            <a:r>
              <a:rPr lang="sv-SE" sz="2000" dirty="0">
                <a:solidFill>
                  <a:schemeClr val="bg1"/>
                </a:solidFill>
                <a:latin typeface="Georgia" panose="02040502050405020303" pitchFamily="18" charset="0"/>
              </a:rPr>
              <a:t> – en upptäcktsresa i närmiljön</a:t>
            </a:r>
          </a:p>
        </p:txBody>
      </p:sp>
    </p:spTree>
    <p:extLst>
      <p:ext uri="{BB962C8B-B14F-4D97-AF65-F5344CB8AC3E}">
        <p14:creationId xmlns:p14="http://schemas.microsoft.com/office/powerpoint/2010/main" val="9720708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04D795FA-EB46-490E-AF65-6ECBCE259C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466"/>
          <a:stretch/>
        </p:blipFill>
        <p:spPr>
          <a:xfrm>
            <a:off x="-106705" y="-6288"/>
            <a:ext cx="9250705" cy="6870576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3383606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A00F8D8-6B73-450C-974E-15C1288DF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>
              <a:latin typeface="Chronicle"/>
            </a:endParaRPr>
          </a:p>
        </p:txBody>
      </p:sp>
      <p:pic>
        <p:nvPicPr>
          <p:cNvPr id="3" name="Bildobjekt 2" descr="En bild som visar text, målning, tyg&#10;&#10;Automatiskt genererad beskrivning">
            <a:extLst>
              <a:ext uri="{FF2B5EF4-FFF2-40B4-BE49-F238E27FC236}">
                <a16:creationId xmlns:a16="http://schemas.microsoft.com/office/drawing/2014/main" id="{2C4E73BD-F576-482A-AF28-04C53FC991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5" t="5901" r="5137" b="5901"/>
          <a:stretch/>
        </p:blipFill>
        <p:spPr>
          <a:xfrm>
            <a:off x="-21082" y="0"/>
            <a:ext cx="9165082" cy="689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4845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579BD8E4-3599-40E4-B7F0-7AA1339C3F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466"/>
          <a:stretch/>
        </p:blipFill>
        <p:spPr>
          <a:xfrm>
            <a:off x="-106705" y="-6288"/>
            <a:ext cx="9250705" cy="6870576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70467332-F61A-4D53-9794-C2259196D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348880"/>
            <a:ext cx="8579296" cy="2160240"/>
          </a:xfrm>
        </p:spPr>
        <p:txBody>
          <a:bodyPr>
            <a:normAutofit/>
          </a:bodyPr>
          <a:lstStyle/>
          <a:p>
            <a:pPr algn="ctr"/>
            <a:r>
              <a:rPr lang="sv-SE" sz="2000" dirty="0">
                <a:solidFill>
                  <a:schemeClr val="bg1"/>
                </a:solidFill>
                <a:latin typeface="Georgia" panose="02040502050405020303" pitchFamily="18" charset="0"/>
              </a:rPr>
              <a:t>Hela världen i ett skåp</a:t>
            </a:r>
          </a:p>
        </p:txBody>
      </p:sp>
    </p:spTree>
    <p:extLst>
      <p:ext uri="{BB962C8B-B14F-4D97-AF65-F5344CB8AC3E}">
        <p14:creationId xmlns:p14="http://schemas.microsoft.com/office/powerpoint/2010/main" val="288146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71C578CA-5994-4B4C-9616-40ABA77E5B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" r="5669"/>
          <a:stretch/>
        </p:blipFill>
        <p:spPr>
          <a:xfrm>
            <a:off x="26466" y="0"/>
            <a:ext cx="91748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264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E60F495F-066A-4594-A7FB-85A367C29F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466"/>
          <a:stretch/>
        </p:blipFill>
        <p:spPr>
          <a:xfrm>
            <a:off x="-106705" y="-6288"/>
            <a:ext cx="9250705" cy="6870576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4" name="Bildobjekt 3" descr="En bild som visar byggnad, altare&#10;&#10;Automatiskt genererad beskrivning">
            <a:extLst>
              <a:ext uri="{FF2B5EF4-FFF2-40B4-BE49-F238E27FC236}">
                <a16:creationId xmlns:a16="http://schemas.microsoft.com/office/drawing/2014/main" id="{823A094E-94BB-4B78-A632-6C3085971A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27" y="924570"/>
            <a:ext cx="8532440" cy="500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662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164E7A70-88C7-45DE-A41F-D830285A07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466"/>
          <a:stretch/>
        </p:blipFill>
        <p:spPr>
          <a:xfrm>
            <a:off x="-106705" y="-6288"/>
            <a:ext cx="9250705" cy="6870576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4" name="Bildobjekt 3" descr="En bild som visar kopp&#10;&#10;Automatiskt genererad beskrivning">
            <a:extLst>
              <a:ext uri="{FF2B5EF4-FFF2-40B4-BE49-F238E27FC236}">
                <a16:creationId xmlns:a16="http://schemas.microsoft.com/office/drawing/2014/main" id="{A51EEF55-1682-4D54-85F9-704B1F3234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025" y="206698"/>
            <a:ext cx="4783875" cy="646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372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3D5F9A4B-ACE4-459D-8EDA-2E72F53B45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466"/>
          <a:stretch/>
        </p:blipFill>
        <p:spPr>
          <a:xfrm>
            <a:off x="-106705" y="-6288"/>
            <a:ext cx="9250705" cy="6870576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B1915B79-EC2C-4C33-9CA9-695A76620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116" y="312082"/>
            <a:ext cx="5013062" cy="623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091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BC33C63-3748-4FE0-9802-F08927A015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466"/>
          <a:stretch/>
        </p:blipFill>
        <p:spPr>
          <a:xfrm>
            <a:off x="-106705" y="-6288"/>
            <a:ext cx="9250705" cy="6870576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4" name="Bildobjekt 3" descr="En bild som visar sitter, behållare, kopp, glas&#10;&#10;Automatiskt genererad beskrivning">
            <a:extLst>
              <a:ext uri="{FF2B5EF4-FFF2-40B4-BE49-F238E27FC236}">
                <a16:creationId xmlns:a16="http://schemas.microsoft.com/office/drawing/2014/main" id="{864009B6-86A8-4AC6-B744-3B5AAA1417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225" y="267339"/>
            <a:ext cx="4719549" cy="632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4535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_NM digitalt föredrag 2021_fyrkantig_4_3.pptx" id="{15D5562F-5186-451C-930B-FA1C802A128A}" vid="{7F0E70E2-DB7A-4D17-8719-7008628E1315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15108047B39AE40BB17C2346315E8BF" ma:contentTypeVersion="11" ma:contentTypeDescription="Skapa ett nytt dokument." ma:contentTypeScope="" ma:versionID="13da59d71c26e96709afc162511dfdce">
  <xsd:schema xmlns:xsd="http://www.w3.org/2001/XMLSchema" xmlns:xs="http://www.w3.org/2001/XMLSchema" xmlns:p="http://schemas.microsoft.com/office/2006/metadata/properties" xmlns:ns2="e67587f5-adf7-4d29-845c-d188acb08118" xmlns:ns3="4e5d6764-65c6-4d43-b28e-100507ec76e7" targetNamespace="http://schemas.microsoft.com/office/2006/metadata/properties" ma:root="true" ma:fieldsID="e62f2324c07a4c88d1a281f8c9f9b3d1" ns2:_="" ns3:_="">
    <xsd:import namespace="e67587f5-adf7-4d29-845c-d188acb08118"/>
    <xsd:import namespace="4e5d6764-65c6-4d43-b28e-100507ec76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7587f5-adf7-4d29-845c-d188acb081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5d6764-65c6-4d43-b28e-100507ec76e7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9A3053E-5062-4436-B727-87CAC09B84DA}"/>
</file>

<file path=customXml/itemProps2.xml><?xml version="1.0" encoding="utf-8"?>
<ds:datastoreItem xmlns:ds="http://schemas.openxmlformats.org/officeDocument/2006/customXml" ds:itemID="{8B91DAE1-030F-4833-A040-F12E5951687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BEDC5ED5-9FF9-4263-A658-E0C76EEF604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NM_digitalt föredrag_4_3_fyrkantig</Template>
  <TotalTime>1245</TotalTime>
  <Words>245</Words>
  <Application>Microsoft Office PowerPoint</Application>
  <PresentationFormat>Bildspel på skärmen (4:3)</PresentationFormat>
  <Paragraphs>37</Paragraphs>
  <Slides>20</Slides>
  <Notes>18</Notes>
  <HiddenSlides>0</HiddenSlides>
  <MMClips>0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20</vt:i4>
      </vt:variant>
    </vt:vector>
  </HeadingPairs>
  <TitlesOfParts>
    <vt:vector size="27" baseType="lpstr">
      <vt:lpstr>Amasis MT Pro Black</vt:lpstr>
      <vt:lpstr>Arial</vt:lpstr>
      <vt:lpstr>Calibri</vt:lpstr>
      <vt:lpstr>Chronicle</vt:lpstr>
      <vt:lpstr>Chronicle text</vt:lpstr>
      <vt:lpstr>Georgia</vt:lpstr>
      <vt:lpstr>Office-tema</vt:lpstr>
      <vt:lpstr>PowerPoint-presentation</vt:lpstr>
      <vt:lpstr>Expedition Curiosa – en upptäcktsresa i närmiljön</vt:lpstr>
      <vt:lpstr>PowerPoint-presentation</vt:lpstr>
      <vt:lpstr>Hela världen i ett skåp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Nationalmuseum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Helena Sjödin</dc:creator>
  <cp:lastModifiedBy>Helena Sjödin</cp:lastModifiedBy>
  <cp:revision>19</cp:revision>
  <cp:lastPrinted>2017-09-29T12:31:04Z</cp:lastPrinted>
  <dcterms:created xsi:type="dcterms:W3CDTF">2022-01-12T14:08:45Z</dcterms:created>
  <dcterms:modified xsi:type="dcterms:W3CDTF">2022-01-25T14:55:06Z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0x010100D15108047B39AE40BB17C2346315E8BF</vt:lpwstr>
  </property>
</Properties>
</file>