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94" r:id="rId5"/>
    <p:sldId id="277" r:id="rId6"/>
    <p:sldId id="388" r:id="rId7"/>
    <p:sldId id="284" r:id="rId8"/>
    <p:sldId id="318" r:id="rId9"/>
    <p:sldId id="319" r:id="rId10"/>
    <p:sldId id="320" r:id="rId11"/>
    <p:sldId id="321" r:id="rId12"/>
    <p:sldId id="322" r:id="rId13"/>
    <p:sldId id="323" r:id="rId14"/>
    <p:sldId id="390" r:id="rId15"/>
    <p:sldId id="391" r:id="rId16"/>
    <p:sldId id="285" r:id="rId17"/>
    <p:sldId id="324" r:id="rId18"/>
    <p:sldId id="389" r:id="rId19"/>
  </p:sldIdLst>
  <p:sldSz cx="9144000" cy="6858000" type="screen4x3"/>
  <p:notesSz cx="6797675" cy="987266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3" autoAdjust="0"/>
    <p:restoredTop sz="93792" autoAdjust="0"/>
  </p:normalViewPr>
  <p:slideViewPr>
    <p:cSldViewPr>
      <p:cViewPr>
        <p:scale>
          <a:sx n="62" d="100"/>
          <a:sy n="62" d="100"/>
        </p:scale>
        <p:origin x="103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D00E-398F-45A6-B0E1-CE102B34FD99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AB3C8-BB36-4F47-9E31-E4ADA373E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645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773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1" dirty="0"/>
              <a:t>Juristen</a:t>
            </a:r>
            <a:r>
              <a:rPr lang="sv-SE" dirty="0"/>
              <a:t>, möjligen Ulrich </a:t>
            </a:r>
            <a:r>
              <a:rPr lang="sv-SE" dirty="0" err="1"/>
              <a:t>Zasius</a:t>
            </a:r>
            <a:r>
              <a:rPr lang="sv-SE" dirty="0"/>
              <a:t> (1461-1536), humanist, rättslärd, olja på duk, Giuseppe </a:t>
            </a:r>
            <a:r>
              <a:rPr lang="sv-SE" dirty="0" err="1"/>
              <a:t>Arcimboldo</a:t>
            </a:r>
            <a:r>
              <a:rPr lang="sv-SE" dirty="0"/>
              <a:t>, 1500-tal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6655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Ring, guld, silver, diamanter, elfenben och emalj, Johan von </a:t>
            </a:r>
            <a:r>
              <a:rPr lang="sv-SE" dirty="0" err="1"/>
              <a:t>Bilang</a:t>
            </a:r>
            <a:r>
              <a:rPr lang="sv-SE" dirty="0"/>
              <a:t>, 1762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7226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265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3652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Blomsterstilleben med fruktskål och ostron</a:t>
            </a:r>
            <a:r>
              <a:rPr lang="sv-SE" i="0" dirty="0"/>
              <a:t>, olja på duk, Jan </a:t>
            </a:r>
            <a:r>
              <a:rPr lang="sv-SE" i="0" dirty="0" err="1"/>
              <a:t>Davidsz</a:t>
            </a:r>
            <a:r>
              <a:rPr lang="sv-SE" i="0" dirty="0"/>
              <a:t> de </a:t>
            </a:r>
            <a:r>
              <a:rPr lang="sv-SE" i="0" dirty="0" err="1"/>
              <a:t>Heem</a:t>
            </a:r>
            <a:r>
              <a:rPr lang="sv-SE" i="0" dirty="0"/>
              <a:t>, 1665-1672</a:t>
            </a:r>
          </a:p>
          <a:p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8861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Kocken</a:t>
            </a:r>
            <a:r>
              <a:rPr lang="sv-SE" dirty="0"/>
              <a:t>, olja på trä, Giuseppe </a:t>
            </a:r>
            <a:r>
              <a:rPr lang="sv-SE" dirty="0" err="1"/>
              <a:t>Arcimboldo</a:t>
            </a:r>
            <a:r>
              <a:rPr lang="sv-SE" dirty="0"/>
              <a:t>, 1500-tal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8951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1" dirty="0"/>
              <a:t>Kocken</a:t>
            </a:r>
            <a:r>
              <a:rPr lang="sv-SE" dirty="0"/>
              <a:t>, olja på trä, Giuseppe </a:t>
            </a:r>
            <a:r>
              <a:rPr lang="sv-SE" dirty="0" err="1"/>
              <a:t>Arcimboldo</a:t>
            </a:r>
            <a:r>
              <a:rPr lang="sv-SE" dirty="0"/>
              <a:t>, 1500-tal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098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1" dirty="0"/>
              <a:t>Juristen</a:t>
            </a:r>
            <a:r>
              <a:rPr lang="sv-SE" dirty="0"/>
              <a:t>, möjligen Ulrich </a:t>
            </a:r>
            <a:r>
              <a:rPr lang="sv-SE" dirty="0" err="1"/>
              <a:t>Zasius</a:t>
            </a:r>
            <a:r>
              <a:rPr lang="sv-SE" dirty="0"/>
              <a:t> (1461-1536), humanist, rättslärd, olja på duk, Giuseppe </a:t>
            </a:r>
            <a:r>
              <a:rPr lang="sv-SE" dirty="0" err="1"/>
              <a:t>Arcimboldo</a:t>
            </a:r>
            <a:r>
              <a:rPr lang="sv-SE" dirty="0"/>
              <a:t>, 1500-tal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036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De fyra årstiderna: ”</a:t>
            </a:r>
            <a:r>
              <a:rPr lang="sv-SE" i="1" dirty="0" err="1"/>
              <a:t>Primavera</a:t>
            </a:r>
            <a:r>
              <a:rPr lang="sv-SE" i="1" dirty="0"/>
              <a:t> </a:t>
            </a:r>
            <a:r>
              <a:rPr lang="sv-SE" i="1" dirty="0" err="1"/>
              <a:t>Estate</a:t>
            </a:r>
            <a:r>
              <a:rPr lang="sv-SE" i="1" dirty="0"/>
              <a:t>”</a:t>
            </a:r>
            <a:r>
              <a:rPr lang="sv-SE" dirty="0"/>
              <a:t>, etsning på papper, Giuseppe </a:t>
            </a:r>
            <a:r>
              <a:rPr lang="sv-SE" dirty="0" err="1"/>
              <a:t>Arcimboldo</a:t>
            </a:r>
            <a:r>
              <a:rPr lang="sv-SE" dirty="0"/>
              <a:t>, 1500-tal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6491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1" dirty="0"/>
              <a:t>De fyra årstiderna: ”</a:t>
            </a:r>
            <a:r>
              <a:rPr lang="sv-SE" i="1" dirty="0" err="1"/>
              <a:t>Autunno</a:t>
            </a:r>
            <a:r>
              <a:rPr lang="sv-SE" i="1" dirty="0"/>
              <a:t> </a:t>
            </a:r>
            <a:r>
              <a:rPr lang="sv-SE" i="1" dirty="0" err="1"/>
              <a:t>Inverno</a:t>
            </a:r>
            <a:r>
              <a:rPr lang="sv-SE" i="1" dirty="0"/>
              <a:t>”</a:t>
            </a:r>
            <a:r>
              <a:rPr lang="sv-SE" dirty="0"/>
              <a:t>, etsning på papper, Giuseppe </a:t>
            </a:r>
            <a:r>
              <a:rPr lang="sv-SE" dirty="0" err="1"/>
              <a:t>Arcimboldo</a:t>
            </a:r>
            <a:r>
              <a:rPr lang="sv-SE" dirty="0"/>
              <a:t>, 1500-tal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3951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Den trojanska hästen,</a:t>
            </a:r>
            <a:r>
              <a:rPr lang="sv-SE" dirty="0"/>
              <a:t> olja på duk, Giuseppe </a:t>
            </a:r>
            <a:r>
              <a:rPr lang="sv-SE" dirty="0" err="1"/>
              <a:t>Arcimboldo</a:t>
            </a:r>
            <a:r>
              <a:rPr lang="sv-SE" dirty="0"/>
              <a:t>, 1500-tal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780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827585" y="754764"/>
            <a:ext cx="7488832" cy="586004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föreläsning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827585" y="1484784"/>
            <a:ext cx="7488832" cy="5860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Namn på föreläsare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6B2D341-874A-488A-AFF4-6B8D0DF6A3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48" y="1916834"/>
            <a:ext cx="5122975" cy="5122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6381328"/>
            <a:ext cx="8229600" cy="288032"/>
          </a:xfrm>
        </p:spPr>
        <p:txBody>
          <a:bodyPr>
            <a:normAutofit/>
          </a:bodyPr>
          <a:lstStyle>
            <a:lvl1pPr>
              <a:defRPr sz="1100" b="0"/>
            </a:lvl1pPr>
          </a:lstStyle>
          <a:p>
            <a:r>
              <a:rPr lang="sv-SE" dirty="0"/>
              <a:t>Bildtext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3F8323F-22E6-4362-8853-BB357393F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1777788"/>
            <a:ext cx="5401067" cy="5401067"/>
          </a:xfrm>
          <a:prstGeom prst="rect">
            <a:avLst/>
          </a:prstGeom>
        </p:spPr>
      </p:pic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B870E11B-F9AE-4724-B39D-00A66FAFD0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315416"/>
            <a:ext cx="5401067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27584" y="1628800"/>
            <a:ext cx="78592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112BF3-09F8-4580-9E0C-6FA302820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2C02965-5F73-4F27-945B-6E72220C1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69" y="-33554"/>
            <a:ext cx="9540590" cy="689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48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9576F8F-1DB0-45FA-9ACE-57D1B2AC8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4" y="9103"/>
            <a:ext cx="9138061" cy="6858000"/>
          </a:xfrm>
          <a:prstGeom prst="rect">
            <a:avLst/>
          </a:prstGeom>
        </p:spPr>
      </p:pic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AEBAC7CF-0C58-4E9D-9083-CD1D55CBD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0" y="194633"/>
            <a:ext cx="7943191" cy="64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2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338D857-ED4B-4586-8056-306229DD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8062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DD5E4D-F27B-4248-81AB-7F03BCF4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31" y="332656"/>
            <a:ext cx="8229600" cy="6336704"/>
          </a:xfrm>
        </p:spPr>
        <p:txBody>
          <a:bodyPr>
            <a:no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Vem är du? Vem är jag?</a:t>
            </a:r>
            <a:endParaRPr lang="sv-SE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20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1B83FD8-DB2F-48FC-A837-EB67EFF21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4" y="9103"/>
            <a:ext cx="9138061" cy="6858000"/>
          </a:xfrm>
          <a:prstGeom prst="rect">
            <a:avLst/>
          </a:prstGeom>
        </p:spPr>
      </p:pic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687EDB90-C824-46A0-A035-CD04C4ADE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t="2553" r="2067" b="1686"/>
          <a:stretch/>
        </p:blipFill>
        <p:spPr>
          <a:xfrm>
            <a:off x="1960979" y="191968"/>
            <a:ext cx="5222042" cy="649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63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338D857-ED4B-4586-8056-306229DD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8062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DD5E4D-F27B-4248-81AB-7F03BCF4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31" y="332656"/>
            <a:ext cx="8229600" cy="6336704"/>
          </a:xfrm>
        </p:spPr>
        <p:txBody>
          <a:bodyPr>
            <a:no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Skärp blicken - hur smått kan det vara?</a:t>
            </a:r>
            <a:endParaRPr lang="sv-SE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73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E03B0C4-B5E9-48FB-BE2F-715D505C6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4" y="9103"/>
            <a:ext cx="9138061" cy="6858000"/>
          </a:xfrm>
          <a:prstGeom prst="rect">
            <a:avLst/>
          </a:prstGeom>
        </p:spPr>
      </p:pic>
      <p:pic>
        <p:nvPicPr>
          <p:cNvPr id="4" name="Bildobjekt 3" descr="En bild som visar accessoarer, kedja, ring&#10;&#10;Automatiskt genererad beskrivning">
            <a:extLst>
              <a:ext uri="{FF2B5EF4-FFF2-40B4-BE49-F238E27FC236}">
                <a16:creationId xmlns:a16="http://schemas.microsoft.com/office/drawing/2014/main" id="{A3ED55C9-15F1-4B1F-8617-EC5BD352E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737972"/>
            <a:ext cx="8100392" cy="54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9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E42359-1ACE-4974-941F-FBF9E5C0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BECFCD7-05F5-4827-879D-17DAC10D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4" y="9103"/>
            <a:ext cx="9138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52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DF7CF3A-1080-4332-A4B4-B8E60937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976" y="-150016"/>
            <a:ext cx="9337952" cy="70080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09EA53D-67A7-41D9-B6C3-69E418D4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38656"/>
            <a:ext cx="8147248" cy="7008016"/>
          </a:xfrm>
        </p:spPr>
        <p:txBody>
          <a:bodyPr>
            <a:no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Fyra sätt att se på…</a:t>
            </a:r>
            <a:r>
              <a:rPr lang="sv-SE" sz="2000" i="1" dirty="0">
                <a:solidFill>
                  <a:schemeClr val="bg1"/>
                </a:solidFill>
                <a:latin typeface="Georgia" panose="02040502050405020303" pitchFamily="18" charset="0"/>
              </a:rPr>
              <a:t>Blomsterstilleben med fruktkorg och ostron</a:t>
            </a:r>
            <a:endParaRPr lang="sv-SE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87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DF7CF3A-1080-4332-A4B4-B8E60937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976" y="-150016"/>
            <a:ext cx="9337952" cy="7008016"/>
          </a:xfrm>
          <a:prstGeom prst="rect">
            <a:avLst/>
          </a:prstGeom>
        </p:spPr>
      </p:pic>
      <p:pic>
        <p:nvPicPr>
          <p:cNvPr id="5" name="Bildobjekt 4" descr="En bild som visar flera&#10;&#10;Automatiskt genererad beskrivning">
            <a:extLst>
              <a:ext uri="{FF2B5EF4-FFF2-40B4-BE49-F238E27FC236}">
                <a16:creationId xmlns:a16="http://schemas.microsoft.com/office/drawing/2014/main" id="{98AF9847-3B62-41CA-BE52-3E43D79BB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98" y="193097"/>
            <a:ext cx="5984203" cy="647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87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928BFFE-1FA9-4C30-8B99-E277933E6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4" y="9103"/>
            <a:ext cx="9138061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07D5BF7-9631-4621-9DDF-44FAD729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552728"/>
          </a:xfrm>
        </p:spPr>
        <p:txBody>
          <a:bodyPr>
            <a:noAutofit/>
          </a:bodyPr>
          <a:lstStyle/>
          <a:p>
            <a:pPr algn="ctr"/>
            <a:r>
              <a:rPr lang="sv-S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Fruit</a:t>
            </a:r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 faces och kycklingnäsor!</a:t>
            </a:r>
          </a:p>
        </p:txBody>
      </p:sp>
    </p:spTree>
    <p:extLst>
      <p:ext uri="{BB962C8B-B14F-4D97-AF65-F5344CB8AC3E}">
        <p14:creationId xmlns:p14="http://schemas.microsoft.com/office/powerpoint/2010/main" val="3564633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F07ECC4-0D62-41F9-A64C-4CD93998F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4" y="9103"/>
            <a:ext cx="9138061" cy="6858000"/>
          </a:xfrm>
          <a:prstGeom prst="rect">
            <a:avLst/>
          </a:prstGeom>
        </p:spPr>
      </p:pic>
      <p:pic>
        <p:nvPicPr>
          <p:cNvPr id="4" name="Bildobjekt 3" descr="En bild som visar text, inomhus&#10;&#10;Automatiskt genererad beskrivning">
            <a:extLst>
              <a:ext uri="{FF2B5EF4-FFF2-40B4-BE49-F238E27FC236}">
                <a16:creationId xmlns:a16="http://schemas.microsoft.com/office/drawing/2014/main" id="{FF4580AD-9899-4D26-8321-8F93F3F9D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46" y="213933"/>
            <a:ext cx="5091308" cy="64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2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3B2CB96-0B18-42D5-8E0D-602D13CE6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8061" cy="6858000"/>
          </a:xfrm>
          <a:prstGeom prst="rect">
            <a:avLst/>
          </a:prstGeom>
        </p:spPr>
      </p:pic>
      <p:pic>
        <p:nvPicPr>
          <p:cNvPr id="3" name="Bildobjekt 2" descr="En bild som visar text, inomhus&#10;&#10;Automatiskt genererad beskrivning">
            <a:extLst>
              <a:ext uri="{FF2B5EF4-FFF2-40B4-BE49-F238E27FC236}">
                <a16:creationId xmlns:a16="http://schemas.microsoft.com/office/drawing/2014/main" id="{39E912C5-1284-4757-86F6-A99699254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95736" y="214555"/>
            <a:ext cx="5090323" cy="642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4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1B83FD8-DB2F-48FC-A837-EB67EFF21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4" y="9103"/>
            <a:ext cx="9138061" cy="6858000"/>
          </a:xfrm>
          <a:prstGeom prst="rect">
            <a:avLst/>
          </a:prstGeom>
        </p:spPr>
      </p:pic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687EDB90-C824-46A0-A035-CD04C4ADE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t="2553" r="2067" b="1686"/>
          <a:stretch/>
        </p:blipFill>
        <p:spPr>
          <a:xfrm>
            <a:off x="1960979" y="191968"/>
            <a:ext cx="5222042" cy="649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6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26615D-36A7-425B-9120-C632903D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En bild som visar text, växt&#10;&#10;Automatiskt genererad beskrivning">
            <a:extLst>
              <a:ext uri="{FF2B5EF4-FFF2-40B4-BE49-F238E27FC236}">
                <a16:creationId xmlns:a16="http://schemas.microsoft.com/office/drawing/2014/main" id="{9EB3D855-7335-4BF9-9C1D-88FA9AFAD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" y="0"/>
            <a:ext cx="9110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BB352B-7E4D-4518-A044-C6BB0B92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En bild som visar text, bok&#10;&#10;Automatiskt genererad beskrivning">
            <a:extLst>
              <a:ext uri="{FF2B5EF4-FFF2-40B4-BE49-F238E27FC236}">
                <a16:creationId xmlns:a16="http://schemas.microsoft.com/office/drawing/2014/main" id="{B81FC494-29E7-4A56-BFD1-3DC2FCA68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" y="0"/>
            <a:ext cx="9121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55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NM digitalt föredrag 2021_fyrkantig_4_3.pptx" id="{15D5562F-5186-451C-930B-FA1C802A128A}" vid="{7F0E70E2-DB7A-4D17-8719-7008628E131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5108047B39AE40BB17C2346315E8BF" ma:contentTypeVersion="11" ma:contentTypeDescription="Skapa ett nytt dokument." ma:contentTypeScope="" ma:versionID="13da59d71c26e96709afc162511dfdce">
  <xsd:schema xmlns:xsd="http://www.w3.org/2001/XMLSchema" xmlns:xs="http://www.w3.org/2001/XMLSchema" xmlns:p="http://schemas.microsoft.com/office/2006/metadata/properties" xmlns:ns2="e67587f5-adf7-4d29-845c-d188acb08118" xmlns:ns3="4e5d6764-65c6-4d43-b28e-100507ec76e7" targetNamespace="http://schemas.microsoft.com/office/2006/metadata/properties" ma:root="true" ma:fieldsID="e62f2324c07a4c88d1a281f8c9f9b3d1" ns2:_="" ns3:_="">
    <xsd:import namespace="e67587f5-adf7-4d29-845c-d188acb08118"/>
    <xsd:import namespace="4e5d6764-65c6-4d43-b28e-100507ec76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587f5-adf7-4d29-845c-d188acb081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d6764-65c6-4d43-b28e-100507ec76e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DC5ED5-9FF9-4263-A658-E0C76EEF60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061612-01DA-4BD0-966D-C928A1A74E38}"/>
</file>

<file path=customXml/itemProps3.xml><?xml version="1.0" encoding="utf-8"?>
<ds:datastoreItem xmlns:ds="http://schemas.openxmlformats.org/officeDocument/2006/customXml" ds:itemID="{8B91DAE1-030F-4833-A040-F12E5951687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NM_digitalt föredrag_4_3_fyrkantig</Template>
  <TotalTime>1285</TotalTime>
  <Words>182</Words>
  <Application>Microsoft Office PowerPoint</Application>
  <PresentationFormat>Bildspel på skärmen (4:3)</PresentationFormat>
  <Paragraphs>25</Paragraphs>
  <Slides>15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9" baseType="lpstr">
      <vt:lpstr>Arial</vt:lpstr>
      <vt:lpstr>Calibri</vt:lpstr>
      <vt:lpstr>Georgia</vt:lpstr>
      <vt:lpstr>Office-tema</vt:lpstr>
      <vt:lpstr>PowerPoint-presentation</vt:lpstr>
      <vt:lpstr>Fyra sätt att se på…Blomsterstilleben med fruktkorg och ostron</vt:lpstr>
      <vt:lpstr>PowerPoint-presentation</vt:lpstr>
      <vt:lpstr>Fruit faces och kycklingnäsor!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Vem är du? Vem är jag?</vt:lpstr>
      <vt:lpstr>PowerPoint-presentation</vt:lpstr>
      <vt:lpstr>Skärp blicken - hur smått kan det vara?</vt:lpstr>
      <vt:lpstr>PowerPoint-presentation</vt:lpstr>
      <vt:lpstr>PowerPoint-presentation</vt:lpstr>
    </vt:vector>
  </TitlesOfParts>
  <Company>Nationalmuseum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Sjödin</dc:creator>
  <cp:lastModifiedBy>Helena Sjödin</cp:lastModifiedBy>
  <cp:revision>23</cp:revision>
  <cp:lastPrinted>2017-09-29T12:31:04Z</cp:lastPrinted>
  <dcterms:created xsi:type="dcterms:W3CDTF">2022-01-12T14:08:45Z</dcterms:created>
  <dcterms:modified xsi:type="dcterms:W3CDTF">2022-01-26T13:00:34Z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0x010100D15108047B39AE40BB17C2346315E8BF</vt:lpwstr>
  </property>
</Properties>
</file>