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7"/>
  </p:notesMasterIdLst>
  <p:sldIdLst>
    <p:sldId id="296" r:id="rId5"/>
    <p:sldId id="279" r:id="rId6"/>
    <p:sldId id="388" r:id="rId7"/>
    <p:sldId id="389" r:id="rId8"/>
    <p:sldId id="390" r:id="rId9"/>
    <p:sldId id="391" r:id="rId10"/>
    <p:sldId id="392" r:id="rId11"/>
    <p:sldId id="393" r:id="rId12"/>
    <p:sldId id="394" r:id="rId13"/>
    <p:sldId id="395" r:id="rId14"/>
    <p:sldId id="396" r:id="rId15"/>
    <p:sldId id="397" r:id="rId16"/>
    <p:sldId id="289" r:id="rId17"/>
    <p:sldId id="398" r:id="rId18"/>
    <p:sldId id="399" r:id="rId19"/>
    <p:sldId id="400" r:id="rId20"/>
    <p:sldId id="401" r:id="rId21"/>
    <p:sldId id="402" r:id="rId22"/>
    <p:sldId id="403" r:id="rId23"/>
    <p:sldId id="404" r:id="rId24"/>
    <p:sldId id="405" r:id="rId25"/>
    <p:sldId id="406" r:id="rId26"/>
  </p:sldIdLst>
  <p:sldSz cx="9144000" cy="6858000" type="screen4x3"/>
  <p:notesSz cx="6797675" cy="9872663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183" autoAdjust="0"/>
    <p:restoredTop sz="93792" autoAdjust="0"/>
  </p:normalViewPr>
  <p:slideViewPr>
    <p:cSldViewPr>
      <p:cViewPr>
        <p:scale>
          <a:sx n="43" d="100"/>
          <a:sy n="43" d="100"/>
        </p:scale>
        <p:origin x="1592" y="4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2BD00E-398F-45A6-B0E1-CE102B34FD99}" type="datetimeFigureOut">
              <a:rPr lang="sv-SE" smtClean="0"/>
              <a:t>2022-01-26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77925" y="1233488"/>
            <a:ext cx="444182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79450" y="4751388"/>
            <a:ext cx="5438775" cy="38877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49688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8AB3C8-BB36-4F47-9E31-E4ADA373EA6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96451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i="1" dirty="0"/>
              <a:t>Frihetsgudinna</a:t>
            </a:r>
            <a:r>
              <a:rPr lang="sv-SE" dirty="0"/>
              <a:t>, del av La </a:t>
            </a:r>
            <a:r>
              <a:rPr lang="sv-SE" dirty="0" err="1"/>
              <a:t>Marseillaise</a:t>
            </a:r>
            <a:r>
              <a:rPr lang="sv-SE" dirty="0"/>
              <a:t>, silver, </a:t>
            </a:r>
            <a:r>
              <a:rPr lang="sv-SE" b="0" i="0" dirty="0">
                <a:solidFill>
                  <a:srgbClr val="4D5156"/>
                </a:solidFill>
                <a:effectLst/>
                <a:latin typeface="+mn-lt"/>
              </a:rPr>
              <a:t>François </a:t>
            </a:r>
            <a:r>
              <a:rPr lang="sv-SE" b="0" i="0" dirty="0" err="1">
                <a:solidFill>
                  <a:srgbClr val="4D5156"/>
                </a:solidFill>
                <a:effectLst/>
                <a:latin typeface="+mn-lt"/>
              </a:rPr>
              <a:t>Rude</a:t>
            </a:r>
            <a:endParaRPr lang="sv-SE" dirty="0">
              <a:latin typeface="+mn-lt"/>
            </a:endParaRP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AB3C8-BB36-4F47-9E31-E4ADA373EA65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601059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i="1" dirty="0"/>
              <a:t>Flicka med apelsin</a:t>
            </a:r>
            <a:r>
              <a:rPr lang="sv-SE" i="0" dirty="0"/>
              <a:t>, olja på duk, Amalia Lindegren, 1855</a:t>
            </a:r>
            <a:endParaRPr lang="sv-SE" i="1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AB3C8-BB36-4F47-9E31-E4ADA373EA65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245253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i="1" dirty="0"/>
              <a:t>Stilleben med körsbär</a:t>
            </a:r>
            <a:r>
              <a:rPr lang="sv-SE" i="0" dirty="0"/>
              <a:t>, olja på ek, Ossian </a:t>
            </a:r>
            <a:r>
              <a:rPr lang="sv-SE" i="0" dirty="0" err="1"/>
              <a:t>Beert</a:t>
            </a:r>
            <a:r>
              <a:rPr lang="sv-SE" i="0" dirty="0"/>
              <a:t>, början av 1600-talet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AB3C8-BB36-4F47-9E31-E4ADA373EA65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163272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i="1" dirty="0"/>
              <a:t>Frukoststycke med ost och pokaler</a:t>
            </a:r>
            <a:r>
              <a:rPr lang="sv-SE" i="0" dirty="0"/>
              <a:t>, olja på ek, Jacob </a:t>
            </a:r>
            <a:r>
              <a:rPr lang="sv-SE" i="0" dirty="0" err="1"/>
              <a:t>Fopsen</a:t>
            </a:r>
            <a:r>
              <a:rPr lang="sv-SE" i="0" dirty="0"/>
              <a:t> van Es,1630-talet</a:t>
            </a:r>
            <a:endParaRPr lang="sv-SE" i="1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AB3C8-BB36-4F47-9E31-E4ADA373EA65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523906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i="1" dirty="0" err="1"/>
              <a:t>Vanitasstilleben</a:t>
            </a:r>
            <a:r>
              <a:rPr lang="sv-SE" i="1" dirty="0"/>
              <a:t> med dödskalle, bok och rosor</a:t>
            </a:r>
            <a:r>
              <a:rPr lang="sv-SE" i="0" dirty="0"/>
              <a:t>, olja på ek, Jan </a:t>
            </a:r>
            <a:r>
              <a:rPr lang="sv-SE" i="0" dirty="0" err="1"/>
              <a:t>Davidsz</a:t>
            </a:r>
            <a:r>
              <a:rPr lang="sv-SE" i="0" dirty="0"/>
              <a:t> de </a:t>
            </a:r>
            <a:r>
              <a:rPr lang="sv-SE" i="0" dirty="0" err="1"/>
              <a:t>Heem</a:t>
            </a:r>
            <a:r>
              <a:rPr lang="sv-SE" i="0" dirty="0"/>
              <a:t>, ca. 1630</a:t>
            </a:r>
            <a:endParaRPr lang="sv-SE" i="1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AB3C8-BB36-4F47-9E31-E4ADA373EA65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629047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i="1" dirty="0"/>
              <a:t>Stilleben med fisk och ostron</a:t>
            </a:r>
            <a:r>
              <a:rPr lang="sv-SE" i="0" dirty="0"/>
              <a:t>, olja på duk, Giovanni </a:t>
            </a:r>
            <a:r>
              <a:rPr lang="sv-SE" i="0" dirty="0" err="1"/>
              <a:t>Battista</a:t>
            </a:r>
            <a:r>
              <a:rPr lang="sv-SE" i="0" dirty="0"/>
              <a:t> </a:t>
            </a:r>
            <a:r>
              <a:rPr lang="sv-SE" i="0" dirty="0" err="1"/>
              <a:t>Recco</a:t>
            </a:r>
            <a:r>
              <a:rPr lang="sv-SE" i="0" dirty="0"/>
              <a:t>, 1653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AB3C8-BB36-4F47-9E31-E4ADA373EA65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764019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i="1" dirty="0"/>
              <a:t>En korg med smultron i ett landskap</a:t>
            </a:r>
            <a:r>
              <a:rPr lang="sv-SE" dirty="0"/>
              <a:t>, olja på duk, Luis </a:t>
            </a:r>
            <a:r>
              <a:rPr lang="sv-SE" dirty="0" err="1"/>
              <a:t>Melendez</a:t>
            </a:r>
            <a:r>
              <a:rPr lang="sv-SE" dirty="0"/>
              <a:t>, 1700-talet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AB3C8-BB36-4F47-9E31-E4ADA373EA65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53997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i="1" dirty="0"/>
              <a:t>Stilleben med frukter och druvätande markatta</a:t>
            </a:r>
            <a:r>
              <a:rPr lang="sv-SE" dirty="0"/>
              <a:t>, olja på trä, </a:t>
            </a:r>
            <a:r>
              <a:rPr lang="sv-SE" dirty="0" err="1"/>
              <a:t>Adriaen</a:t>
            </a:r>
            <a:r>
              <a:rPr lang="sv-SE" dirty="0"/>
              <a:t> van Utrecht, 1635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AB3C8-BB36-4F47-9E31-E4ADA373EA65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068102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i="1" dirty="0" err="1"/>
              <a:t>Vanitasstilleben</a:t>
            </a:r>
            <a:r>
              <a:rPr lang="sv-SE" i="1" dirty="0"/>
              <a:t> med astronomiska instrument, </a:t>
            </a:r>
            <a:r>
              <a:rPr lang="sv-SE" dirty="0"/>
              <a:t>olja på duk, Christian von </a:t>
            </a:r>
            <a:r>
              <a:rPr lang="sv-SE" dirty="0" err="1"/>
              <a:t>Thum</a:t>
            </a:r>
            <a:r>
              <a:rPr lang="sv-SE" dirty="0"/>
              <a:t>, 1600-talet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AB3C8-BB36-4F47-9E31-E4ADA373EA65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680163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i="1" dirty="0"/>
              <a:t>Måltidsstycke med krabba och frukter</a:t>
            </a:r>
            <a:r>
              <a:rPr lang="sv-SE" i="0" dirty="0"/>
              <a:t>, olja på ek, Pieter </a:t>
            </a:r>
            <a:r>
              <a:rPr lang="sv-SE" i="0" dirty="0" err="1"/>
              <a:t>Claesz</a:t>
            </a:r>
            <a:r>
              <a:rPr lang="sv-SE" i="0" dirty="0"/>
              <a:t>, 1600-tal</a:t>
            </a:r>
            <a:endParaRPr lang="sv-SE" i="1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AB3C8-BB36-4F47-9E31-E4ADA373EA65}" type="slidenum">
              <a:rPr lang="sv-SE" smtClean="0"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506943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i="1" dirty="0"/>
              <a:t>Konstnärens moder, </a:t>
            </a:r>
            <a:r>
              <a:rPr lang="sv-SE" i="0" dirty="0"/>
              <a:t>tempera på duk, Akseli </a:t>
            </a:r>
            <a:r>
              <a:rPr lang="sv-SE" i="0" dirty="0" err="1"/>
              <a:t>Gallne-Kallela</a:t>
            </a:r>
            <a:r>
              <a:rPr lang="sv-SE" i="0" dirty="0"/>
              <a:t>, 1896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AB3C8-BB36-4F47-9E31-E4ADA373EA65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844907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i="1" dirty="0"/>
              <a:t>Självporträtt kallat La </a:t>
            </a:r>
            <a:r>
              <a:rPr lang="sv-SE" i="1" dirty="0" err="1"/>
              <a:t>Surprise</a:t>
            </a:r>
            <a:r>
              <a:rPr lang="sv-SE" i="1" dirty="0"/>
              <a:t> (Förvåningen)</a:t>
            </a:r>
            <a:r>
              <a:rPr lang="sv-SE" i="0" dirty="0"/>
              <a:t>, olja på duk, Joseph </a:t>
            </a:r>
            <a:r>
              <a:rPr lang="sv-SE" i="0" dirty="0" err="1"/>
              <a:t>Ducreux</a:t>
            </a:r>
            <a:r>
              <a:rPr lang="sv-SE" i="0" dirty="0"/>
              <a:t>, 1790-talet</a:t>
            </a:r>
            <a:endParaRPr lang="sv-SE" i="1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AB3C8-BB36-4F47-9E31-E4ADA373EA65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344034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i="1" dirty="0"/>
              <a:t>Carl Michael Bellman</a:t>
            </a:r>
            <a:r>
              <a:rPr lang="sv-SE" i="0" dirty="0"/>
              <a:t>, olja på duk, Pehr Hilleström d.ä., ca 1790</a:t>
            </a:r>
            <a:endParaRPr lang="sv-SE" i="1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AB3C8-BB36-4F47-9E31-E4ADA373EA65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899236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i="1" dirty="0"/>
              <a:t>Självporträtt</a:t>
            </a:r>
            <a:r>
              <a:rPr lang="sv-SE" dirty="0"/>
              <a:t>, etsning på papper, Rembrandt </a:t>
            </a:r>
            <a:r>
              <a:rPr lang="sv-SE" dirty="0" err="1"/>
              <a:t>Harmensz</a:t>
            </a:r>
            <a:r>
              <a:rPr lang="sv-SE" dirty="0"/>
              <a:t> van </a:t>
            </a:r>
            <a:r>
              <a:rPr lang="sv-SE" dirty="0" err="1"/>
              <a:t>Rijn</a:t>
            </a:r>
            <a:r>
              <a:rPr lang="sv-SE" dirty="0"/>
              <a:t>, 1600-talet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AB3C8-BB36-4F47-9E31-E4ADA373EA65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213183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i="1" dirty="0"/>
              <a:t>Skrattande flicka</a:t>
            </a:r>
            <a:r>
              <a:rPr lang="sv-SE" i="0" dirty="0"/>
              <a:t>, vax och gips, blandteknik, </a:t>
            </a:r>
            <a:r>
              <a:rPr lang="sv-SE" i="0" dirty="0" err="1"/>
              <a:t>Medardo</a:t>
            </a:r>
            <a:r>
              <a:rPr lang="sv-SE" i="0" dirty="0"/>
              <a:t> </a:t>
            </a:r>
            <a:r>
              <a:rPr lang="sv-SE" i="0" dirty="0" err="1"/>
              <a:t>Rosso</a:t>
            </a:r>
            <a:r>
              <a:rPr lang="sv-SE" i="0" dirty="0"/>
              <a:t>, ca. 1889-1890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AB3C8-BB36-4F47-9E31-E4ADA373EA65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762452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i="1" dirty="0"/>
              <a:t>Den botfärdiga Magdalena</a:t>
            </a:r>
            <a:r>
              <a:rPr lang="sv-SE" dirty="0"/>
              <a:t>, olja på duk, Carlo </a:t>
            </a:r>
            <a:r>
              <a:rPr lang="sv-SE" dirty="0" err="1"/>
              <a:t>Dolci</a:t>
            </a:r>
            <a:r>
              <a:rPr lang="sv-SE" dirty="0"/>
              <a:t>, ca 1635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AB3C8-BB36-4F47-9E31-E4ADA373EA65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878803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i="1" dirty="0"/>
              <a:t>Porträtt av konstnärens moder, </a:t>
            </a:r>
            <a:r>
              <a:rPr lang="sv-SE" i="1" dirty="0" err="1"/>
              <a:t>Mme</a:t>
            </a:r>
            <a:r>
              <a:rPr lang="sv-SE" i="1" dirty="0"/>
              <a:t> Anne </a:t>
            </a:r>
            <a:r>
              <a:rPr lang="sv-SE" i="1" dirty="0" err="1"/>
              <a:t>Ducreux</a:t>
            </a:r>
            <a:r>
              <a:rPr lang="sv-SE" i="1" dirty="0"/>
              <a:t> f. </a:t>
            </a:r>
            <a:r>
              <a:rPr lang="sv-SE" i="1" dirty="0" err="1"/>
              <a:t>Béliard</a:t>
            </a:r>
            <a:r>
              <a:rPr lang="sv-SE" dirty="0"/>
              <a:t>, pastell på papper, 1700-tal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AB3C8-BB36-4F47-9E31-E4ADA373EA65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447899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i="1" dirty="0"/>
              <a:t>Självporträtt</a:t>
            </a:r>
            <a:r>
              <a:rPr lang="sv-SE" dirty="0"/>
              <a:t>, etsning på papper, Rembrandt </a:t>
            </a:r>
            <a:r>
              <a:rPr lang="sv-SE" dirty="0" err="1"/>
              <a:t>Harmensz</a:t>
            </a:r>
            <a:r>
              <a:rPr lang="sv-SE" dirty="0"/>
              <a:t> van </a:t>
            </a:r>
            <a:r>
              <a:rPr lang="sv-SE" dirty="0" err="1"/>
              <a:t>Rijn</a:t>
            </a:r>
            <a:r>
              <a:rPr lang="sv-SE" dirty="0"/>
              <a:t>, 1600-talet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AB3C8-BB36-4F47-9E31-E4ADA373EA65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74439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827585" y="754764"/>
            <a:ext cx="7488832" cy="586004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Rubrik på föreläsning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827585" y="1484784"/>
            <a:ext cx="7488832" cy="58600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/>
              <a:t>Namn på föreläsare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76B2D341-874A-488A-AFF4-6B8D0DF6A3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148" y="1916834"/>
            <a:ext cx="5122975" cy="51229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457200" y="6381328"/>
            <a:ext cx="8229600" cy="288032"/>
          </a:xfrm>
        </p:spPr>
        <p:txBody>
          <a:bodyPr>
            <a:normAutofit/>
          </a:bodyPr>
          <a:lstStyle>
            <a:lvl1pPr>
              <a:defRPr sz="1100" b="0"/>
            </a:lvl1pPr>
          </a:lstStyle>
          <a:p>
            <a:r>
              <a:rPr lang="sv-SE" dirty="0"/>
              <a:t>Bildtext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F3F8323F-22E6-4362-8853-BB357393F9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7" y="1777788"/>
            <a:ext cx="5401067" cy="5401067"/>
          </a:xfrm>
          <a:prstGeom prst="rect">
            <a:avLst/>
          </a:prstGeom>
        </p:spPr>
      </p:pic>
      <p:pic>
        <p:nvPicPr>
          <p:cNvPr id="15" name="Bildobjekt 14" descr="En bild som visar text&#10;&#10;Automatiskt genererad beskrivning">
            <a:extLst>
              <a:ext uri="{FF2B5EF4-FFF2-40B4-BE49-F238E27FC236}">
                <a16:creationId xmlns:a16="http://schemas.microsoft.com/office/drawing/2014/main" id="{B870E11B-F9AE-4724-B39D-00A66FAFD0C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5" y="-315416"/>
            <a:ext cx="5401067" cy="540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951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27584" y="1628800"/>
            <a:ext cx="7859216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6" r:id="rId3"/>
  </p:sldLayoutIdLst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Arial" panose="020B0604020202020204" pitchFamily="34" charset="0"/>
          <a:ea typeface="Verdana" pitchFamily="34" charset="0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200" b="0" kern="1200">
          <a:solidFill>
            <a:schemeClr val="tx1"/>
          </a:solidFill>
          <a:latin typeface="Arial" panose="020B0604020202020204" pitchFamily="34" charset="0"/>
          <a:ea typeface="Verdana" pitchFamily="34" charset="0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200" b="0" kern="1200">
          <a:solidFill>
            <a:schemeClr val="tx1"/>
          </a:solidFill>
          <a:latin typeface="Arial" panose="020B0604020202020204" pitchFamily="34" charset="0"/>
          <a:ea typeface="Verdana" pitchFamily="34" charset="0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200" b="0" kern="1200">
          <a:solidFill>
            <a:schemeClr val="tx1"/>
          </a:solidFill>
          <a:latin typeface="Arial" panose="020B0604020202020204" pitchFamily="34" charset="0"/>
          <a:ea typeface="Verdana" pitchFamily="34" charset="0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200" b="0" kern="1200">
          <a:solidFill>
            <a:schemeClr val="tx1"/>
          </a:solidFill>
          <a:latin typeface="Arial" panose="020B0604020202020204" pitchFamily="34" charset="0"/>
          <a:ea typeface="Verdana" pitchFamily="34" charset="0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200" b="0" kern="1200">
          <a:solidFill>
            <a:schemeClr val="tx1"/>
          </a:solidFill>
          <a:latin typeface="Arial" panose="020B0604020202020204" pitchFamily="34" charset="0"/>
          <a:ea typeface="Verdana" pitchFamily="34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A1E471A-AD2F-4019-A3AA-7C713DDCF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CA0B0E54-5BF6-4D91-A9E8-4C7D515134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21"/>
          <a:stretch/>
        </p:blipFill>
        <p:spPr>
          <a:xfrm>
            <a:off x="-396552" y="0"/>
            <a:ext cx="97406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9904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B6EC043B-7D47-4BB8-B04A-A2C71FBF46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5" y="-34547"/>
            <a:ext cx="9157377" cy="6892547"/>
          </a:xfrm>
          <a:prstGeom prst="rect">
            <a:avLst/>
          </a:prstGeom>
        </p:spPr>
      </p:pic>
      <p:pic>
        <p:nvPicPr>
          <p:cNvPr id="3" name="Bildobjekt 2" descr="En bild som visar text&#10;&#10;Automatiskt genererad beskrivning">
            <a:extLst>
              <a:ext uri="{FF2B5EF4-FFF2-40B4-BE49-F238E27FC236}">
                <a16:creationId xmlns:a16="http://schemas.microsoft.com/office/drawing/2014/main" id="{397F6AFA-2E36-4F06-AFD3-B940DC3129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225" y="267339"/>
            <a:ext cx="4719549" cy="6323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7580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2161FA1D-B391-4FD7-813D-E6F30B4902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5" y="-34547"/>
            <a:ext cx="9157377" cy="6892547"/>
          </a:xfrm>
          <a:prstGeom prst="rect">
            <a:avLst/>
          </a:prstGeom>
        </p:spPr>
      </p:pic>
      <p:pic>
        <p:nvPicPr>
          <p:cNvPr id="3074" name="Picture 2" descr="Självporträtt">
            <a:extLst>
              <a:ext uri="{FF2B5EF4-FFF2-40B4-BE49-F238E27FC236}">
                <a16:creationId xmlns:a16="http://schemas.microsoft.com/office/drawing/2014/main" id="{C21FEBDF-C6EE-4AC2-A694-252C2AB05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781" y="222992"/>
            <a:ext cx="5570438" cy="6412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49811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A2E16C95-CB59-4313-8E86-FAFBD3E7C9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5" y="-34547"/>
            <a:ext cx="9157377" cy="6892547"/>
          </a:xfrm>
          <a:prstGeom prst="rect">
            <a:avLst/>
          </a:prstGeom>
        </p:spPr>
      </p:pic>
      <p:pic>
        <p:nvPicPr>
          <p:cNvPr id="3" name="Bildobjekt 2" descr="En bild som visar text, bildram, inomhus, gammal&#10;&#10;Automatiskt genererad beskrivning">
            <a:extLst>
              <a:ext uri="{FF2B5EF4-FFF2-40B4-BE49-F238E27FC236}">
                <a16:creationId xmlns:a16="http://schemas.microsoft.com/office/drawing/2014/main" id="{B9495D29-C995-4B39-B8B1-4C294F331A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3" t="16401" r="21043" b="17451"/>
          <a:stretch/>
        </p:blipFill>
        <p:spPr>
          <a:xfrm>
            <a:off x="2153604" y="254856"/>
            <a:ext cx="4836791" cy="634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4502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682DCA81-BDDC-463E-960E-F10692E464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986" y="0"/>
            <a:ext cx="9154985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D0D4C426-A238-408C-8D0D-82D5D1AA0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6480720"/>
          </a:xfrm>
        </p:spPr>
        <p:txBody>
          <a:bodyPr>
            <a:noAutofit/>
          </a:bodyPr>
          <a:lstStyle/>
          <a:p>
            <a:pPr algn="ctr"/>
            <a:r>
              <a:rPr lang="sv-SE" sz="2000" dirty="0">
                <a:solidFill>
                  <a:schemeClr val="bg1"/>
                </a:solidFill>
                <a:latin typeface="Georgia" panose="02040502050405020303" pitchFamily="18" charset="0"/>
              </a:rPr>
              <a:t>Mer smarriga och stinkande stilleben</a:t>
            </a:r>
            <a:endParaRPr lang="sv-SE" sz="20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39716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B471752D-A441-4656-9303-08854B3CA8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5" y="-34547"/>
            <a:ext cx="9157377" cy="6892547"/>
          </a:xfrm>
          <a:prstGeom prst="rect">
            <a:avLst/>
          </a:prstGeom>
        </p:spPr>
      </p:pic>
      <p:pic>
        <p:nvPicPr>
          <p:cNvPr id="3" name="Bildobjekt 2" descr="En bild som visar inomhus, grönsaker&#10;&#10;Automatiskt genererad beskrivning">
            <a:extLst>
              <a:ext uri="{FF2B5EF4-FFF2-40B4-BE49-F238E27FC236}">
                <a16:creationId xmlns:a16="http://schemas.microsoft.com/office/drawing/2014/main" id="{ACA90337-19B6-449E-B098-173869FD80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70" y="202559"/>
            <a:ext cx="8336259" cy="6452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4031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4CFA5622-C000-45B9-AA59-DFB832F90D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5" y="-34547"/>
            <a:ext cx="9157377" cy="6892547"/>
          </a:xfrm>
          <a:prstGeom prst="rect">
            <a:avLst/>
          </a:prstGeom>
        </p:spPr>
      </p:pic>
      <p:pic>
        <p:nvPicPr>
          <p:cNvPr id="6" name="Bildobjekt 5" descr="En bild som visar bord, matbord&#10;&#10;Automatiskt genererad beskrivning">
            <a:extLst>
              <a:ext uri="{FF2B5EF4-FFF2-40B4-BE49-F238E27FC236}">
                <a16:creationId xmlns:a16="http://schemas.microsoft.com/office/drawing/2014/main" id="{1C429DAD-4E9E-4651-A44D-3F003B0103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36" y="872715"/>
            <a:ext cx="8547328" cy="5112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7552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1D526049-81EC-4836-BD36-30C9A27966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5" y="-34547"/>
            <a:ext cx="9157377" cy="6892547"/>
          </a:xfrm>
          <a:prstGeom prst="rect">
            <a:avLst/>
          </a:prstGeom>
        </p:spPr>
      </p:pic>
      <p:pic>
        <p:nvPicPr>
          <p:cNvPr id="3" name="Bildobjekt 2" descr="En bild som visar inomhus&#10;&#10;Automatiskt genererad beskrivning">
            <a:extLst>
              <a:ext uri="{FF2B5EF4-FFF2-40B4-BE49-F238E27FC236}">
                <a16:creationId xmlns:a16="http://schemas.microsoft.com/office/drawing/2014/main" id="{8564FA21-7FD0-41B0-97DC-67C0ABCDB3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88" y="596167"/>
            <a:ext cx="8388424" cy="563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2188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B4FD5EAA-3B3A-4D8A-B6A8-0D7868B204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5" y="-34547"/>
            <a:ext cx="9157377" cy="6892547"/>
          </a:xfrm>
          <a:prstGeom prst="rect">
            <a:avLst/>
          </a:prstGeom>
        </p:spPr>
      </p:pic>
      <p:pic>
        <p:nvPicPr>
          <p:cNvPr id="4098" name="Picture 2" descr="0759">
            <a:extLst>
              <a:ext uri="{FF2B5EF4-FFF2-40B4-BE49-F238E27FC236}">
                <a16:creationId xmlns:a16="http://schemas.microsoft.com/office/drawing/2014/main" id="{18999D09-8B25-4564-B596-8E1413138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54" y="276293"/>
            <a:ext cx="8028892" cy="630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28615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FB7C5A62-C9CE-4231-B40D-F7F08E2E77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5" y="-34547"/>
            <a:ext cx="9157377" cy="6892547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A595E1DB-4435-4329-B5BB-32E1F569DA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84" y="315091"/>
            <a:ext cx="8460432" cy="6227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4236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A7B141F7-2497-4FF9-8DCC-9204AFACED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5" y="-34547"/>
            <a:ext cx="9157377" cy="6892547"/>
          </a:xfrm>
          <a:prstGeom prst="rect">
            <a:avLst/>
          </a:prstGeom>
        </p:spPr>
      </p:pic>
      <p:pic>
        <p:nvPicPr>
          <p:cNvPr id="3" name="Bildobjekt 2" descr="En bild som visar inomhus, olika, flera&#10;&#10;Automatiskt genererad beskrivning">
            <a:extLst>
              <a:ext uri="{FF2B5EF4-FFF2-40B4-BE49-F238E27FC236}">
                <a16:creationId xmlns:a16="http://schemas.microsoft.com/office/drawing/2014/main" id="{14EBE762-B370-46C9-8ACC-1E22492003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80" y="454496"/>
            <a:ext cx="8532440" cy="594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3379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BD1DE9BD-6C29-4E57-ADEF-C57A3AA397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5" y="-34547"/>
            <a:ext cx="9157377" cy="6892547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549AACC0-C7A1-4F2B-9A99-C467271DB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6480720"/>
          </a:xfrm>
        </p:spPr>
        <p:txBody>
          <a:bodyPr>
            <a:noAutofit/>
          </a:bodyPr>
          <a:lstStyle/>
          <a:p>
            <a:pPr algn="ctr"/>
            <a:r>
              <a:rPr lang="sv-SE" sz="2000" dirty="0">
                <a:solidFill>
                  <a:schemeClr val="bg1"/>
                </a:solidFill>
                <a:latin typeface="Georgia" panose="02040502050405020303" pitchFamily="18" charset="0"/>
              </a:rPr>
              <a:t>Vänd upp en känsla – hur känns det att vara människa?</a:t>
            </a:r>
            <a:endParaRPr lang="sv-SE" sz="20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64888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774463FB-B4C7-4E36-A788-BC350B3A70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5" y="-34547"/>
            <a:ext cx="9157377" cy="6892547"/>
          </a:xfrm>
          <a:prstGeom prst="rect">
            <a:avLst/>
          </a:prstGeom>
        </p:spPr>
      </p:pic>
      <p:pic>
        <p:nvPicPr>
          <p:cNvPr id="3" name="Bildobjekt 2" descr="En bild som visar text, inomhus, gammal&#10;&#10;Automatiskt genererad beskrivning">
            <a:extLst>
              <a:ext uri="{FF2B5EF4-FFF2-40B4-BE49-F238E27FC236}">
                <a16:creationId xmlns:a16="http://schemas.microsoft.com/office/drawing/2014/main" id="{B489271C-C826-4624-B89C-1A4C370577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88742"/>
            <a:ext cx="7612747" cy="628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3131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9C34D7F4-75FD-4E25-957F-EF48F82ED8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628" y="-13989"/>
            <a:ext cx="9157377" cy="6892547"/>
          </a:xfrm>
          <a:prstGeom prst="rect">
            <a:avLst/>
          </a:prstGeom>
        </p:spPr>
      </p:pic>
      <p:pic>
        <p:nvPicPr>
          <p:cNvPr id="3" name="Bildobjekt 2" descr="En bild som visar vägg, inomhus, bord, ställa in&#10;&#10;Automatiskt genererad beskrivning">
            <a:extLst>
              <a:ext uri="{FF2B5EF4-FFF2-40B4-BE49-F238E27FC236}">
                <a16:creationId xmlns:a16="http://schemas.microsoft.com/office/drawing/2014/main" id="{EFB37D7F-81E5-4E00-819F-01D07F1072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84" y="452181"/>
            <a:ext cx="8460432" cy="595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5572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E9AFBB10-D518-40F9-9774-C98DF319CE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377" y="0"/>
            <a:ext cx="9157377" cy="6892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2061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BD1DE9BD-6C29-4E57-ADEF-C57A3AA397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5" y="-34547"/>
            <a:ext cx="9157377" cy="6892547"/>
          </a:xfrm>
          <a:prstGeom prst="rect">
            <a:avLst/>
          </a:prstGeom>
        </p:spPr>
      </p:pic>
      <p:pic>
        <p:nvPicPr>
          <p:cNvPr id="6" name="Bildobjekt 5" descr="En bild som visar vägg, inomhus&#10;&#10;Automatiskt genererad beskrivning">
            <a:extLst>
              <a:ext uri="{FF2B5EF4-FFF2-40B4-BE49-F238E27FC236}">
                <a16:creationId xmlns:a16="http://schemas.microsoft.com/office/drawing/2014/main" id="{74B0C92E-B427-4496-8F06-3B6E7543A1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217" y="220062"/>
            <a:ext cx="4667565" cy="638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4561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FCD3A5FD-2C77-4D5B-80DD-53256B693C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5" y="-34547"/>
            <a:ext cx="9157377" cy="6892547"/>
          </a:xfrm>
          <a:prstGeom prst="rect">
            <a:avLst/>
          </a:prstGeom>
        </p:spPr>
      </p:pic>
      <p:pic>
        <p:nvPicPr>
          <p:cNvPr id="3" name="Bildobjekt 2" descr="En bild som visar text, person, inomhus, person&#10;&#10;Automatiskt genererad beskrivning">
            <a:extLst>
              <a:ext uri="{FF2B5EF4-FFF2-40B4-BE49-F238E27FC236}">
                <a16:creationId xmlns:a16="http://schemas.microsoft.com/office/drawing/2014/main" id="{8513D59A-5397-4ECF-92C2-21B84594EB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57066"/>
            <a:ext cx="5571599" cy="630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6834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3BA7EBA5-1431-410B-9E7C-87ECE42FD9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5" y="-34547"/>
            <a:ext cx="9157377" cy="6892547"/>
          </a:xfrm>
          <a:prstGeom prst="rect">
            <a:avLst/>
          </a:prstGeom>
        </p:spPr>
      </p:pic>
      <p:pic>
        <p:nvPicPr>
          <p:cNvPr id="3" name="Bildobjekt 2" descr="En bild som visar text, inomhus, tittar&#10;&#10;Automatiskt genererad beskrivning">
            <a:extLst>
              <a:ext uri="{FF2B5EF4-FFF2-40B4-BE49-F238E27FC236}">
                <a16:creationId xmlns:a16="http://schemas.microsoft.com/office/drawing/2014/main" id="{4003ECC4-ED87-4E09-82B5-362185ECEF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324" y="270073"/>
            <a:ext cx="5039352" cy="6317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3256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5278D014-B7C0-437A-804E-A5F1B74A33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5" y="-34547"/>
            <a:ext cx="9157377" cy="6892547"/>
          </a:xfrm>
          <a:prstGeom prst="rect">
            <a:avLst/>
          </a:prstGeom>
        </p:spPr>
      </p:pic>
      <p:pic>
        <p:nvPicPr>
          <p:cNvPr id="3" name="Bildobjekt 2" descr="En bild som visar text, inomhus, person&#10;&#10;Automatiskt genererad beskrivning">
            <a:extLst>
              <a:ext uri="{FF2B5EF4-FFF2-40B4-BE49-F238E27FC236}">
                <a16:creationId xmlns:a16="http://schemas.microsoft.com/office/drawing/2014/main" id="{7FCA44CD-58BA-4CEF-AB57-B993195344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633" y="217500"/>
            <a:ext cx="5406733" cy="642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4062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8CDC6A5E-4074-439F-92DC-ECED04EE74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5" y="-34547"/>
            <a:ext cx="9157377" cy="6892547"/>
          </a:xfrm>
          <a:prstGeom prst="rect">
            <a:avLst/>
          </a:prstGeom>
        </p:spPr>
      </p:pic>
      <p:pic>
        <p:nvPicPr>
          <p:cNvPr id="2050" name="Picture 2" descr="Självporträtt">
            <a:extLst>
              <a:ext uri="{FF2B5EF4-FFF2-40B4-BE49-F238E27FC236}">
                <a16:creationId xmlns:a16="http://schemas.microsoft.com/office/drawing/2014/main" id="{33873C63-71BB-4DEF-9AE6-E031FE605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401" y="230699"/>
            <a:ext cx="5277197" cy="6396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58030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5F1A8DF1-0C9E-4C55-A4C8-4CDF2BE77B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5" y="-34547"/>
            <a:ext cx="9157377" cy="6892547"/>
          </a:xfrm>
          <a:prstGeom prst="rect">
            <a:avLst/>
          </a:prstGeom>
        </p:spPr>
      </p:pic>
      <p:pic>
        <p:nvPicPr>
          <p:cNvPr id="3" name="Bildobjekt 2" descr="En bild som visar primat, däggdjur&#10;&#10;Automatiskt genererad beskrivning">
            <a:extLst>
              <a:ext uri="{FF2B5EF4-FFF2-40B4-BE49-F238E27FC236}">
                <a16:creationId xmlns:a16="http://schemas.microsoft.com/office/drawing/2014/main" id="{C2C610F8-7563-454F-9A78-B8DE63CBEF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120" y="233135"/>
            <a:ext cx="4349759" cy="6391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2883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0FD7D0D3-AED3-4B95-A721-50E681F62D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5" y="-34547"/>
            <a:ext cx="9157377" cy="6892547"/>
          </a:xfrm>
          <a:prstGeom prst="rect">
            <a:avLst/>
          </a:prstGeom>
        </p:spPr>
      </p:pic>
      <p:pic>
        <p:nvPicPr>
          <p:cNvPr id="3" name="Bildobjekt 2" descr="En bild som visar text, person, inomhus&#10;&#10;Automatiskt genererad beskrivning">
            <a:extLst>
              <a:ext uri="{FF2B5EF4-FFF2-40B4-BE49-F238E27FC236}">
                <a16:creationId xmlns:a16="http://schemas.microsoft.com/office/drawing/2014/main" id="{BED5EC56-31D8-465C-A3F8-7561F9955D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222" y="231935"/>
            <a:ext cx="5279556" cy="6394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8242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_NM digitalt föredrag 2021_fyrkantig_4_3.pptx" id="{15D5562F-5186-451C-930B-FA1C802A128A}" vid="{7F0E70E2-DB7A-4D17-8719-7008628E1315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15108047B39AE40BB17C2346315E8BF" ma:contentTypeVersion="11" ma:contentTypeDescription="Skapa ett nytt dokument." ma:contentTypeScope="" ma:versionID="13da59d71c26e96709afc162511dfdce">
  <xsd:schema xmlns:xsd="http://www.w3.org/2001/XMLSchema" xmlns:xs="http://www.w3.org/2001/XMLSchema" xmlns:p="http://schemas.microsoft.com/office/2006/metadata/properties" xmlns:ns2="e67587f5-adf7-4d29-845c-d188acb08118" xmlns:ns3="4e5d6764-65c6-4d43-b28e-100507ec76e7" targetNamespace="http://schemas.microsoft.com/office/2006/metadata/properties" ma:root="true" ma:fieldsID="e62f2324c07a4c88d1a281f8c9f9b3d1" ns2:_="" ns3:_="">
    <xsd:import namespace="e67587f5-adf7-4d29-845c-d188acb08118"/>
    <xsd:import namespace="4e5d6764-65c6-4d43-b28e-100507ec76e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DateTake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7587f5-adf7-4d29-845c-d188acb0811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5d6764-65c6-4d43-b28e-100507ec76e7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B91DAE1-030F-4833-A040-F12E59516870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BEDC5ED5-9FF9-4263-A658-E0C76EEF604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DBEDBB4-FD68-4944-98CD-C534779F8325}"/>
</file>

<file path=docProps/app.xml><?xml version="1.0" encoding="utf-8"?>
<Properties xmlns="http://schemas.openxmlformats.org/officeDocument/2006/extended-properties" xmlns:vt="http://schemas.openxmlformats.org/officeDocument/2006/docPropsVTypes">
  <Template>NM_digitalt föredrag_4_3_fyrkantig</Template>
  <TotalTime>1324</TotalTime>
  <Words>294</Words>
  <Application>Microsoft Office PowerPoint</Application>
  <PresentationFormat>Bildspel på skärmen (4:3)</PresentationFormat>
  <Paragraphs>38</Paragraphs>
  <Slides>22</Slides>
  <Notes>18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22</vt:i4>
      </vt:variant>
    </vt:vector>
  </HeadingPairs>
  <TitlesOfParts>
    <vt:vector size="26" baseType="lpstr">
      <vt:lpstr>Arial</vt:lpstr>
      <vt:lpstr>Calibri</vt:lpstr>
      <vt:lpstr>Georgia</vt:lpstr>
      <vt:lpstr>Office-tema</vt:lpstr>
      <vt:lpstr>PowerPoint-presentation</vt:lpstr>
      <vt:lpstr>Vänd upp en känsla – hur känns det att vara människa?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Mer smarriga och stinkande stilleben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>Nationalmuseum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Helena Sjödin</dc:creator>
  <cp:lastModifiedBy>Helena Sjödin</cp:lastModifiedBy>
  <cp:revision>25</cp:revision>
  <cp:lastPrinted>2017-09-29T12:31:04Z</cp:lastPrinted>
  <dcterms:created xsi:type="dcterms:W3CDTF">2022-01-12T14:08:45Z</dcterms:created>
  <dcterms:modified xsi:type="dcterms:W3CDTF">2022-01-26T13:34:35Z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0x010100D15108047B39AE40BB17C2346315E8BF</vt:lpwstr>
  </property>
</Properties>
</file>