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3"/>
  </p:notesMasterIdLst>
  <p:sldIdLst>
    <p:sldId id="297" r:id="rId5"/>
    <p:sldId id="280" r:id="rId6"/>
    <p:sldId id="358" r:id="rId7"/>
    <p:sldId id="363" r:id="rId8"/>
    <p:sldId id="359" r:id="rId9"/>
    <p:sldId id="360" r:id="rId10"/>
    <p:sldId id="361" r:id="rId11"/>
    <p:sldId id="362" r:id="rId12"/>
    <p:sldId id="365" r:id="rId13"/>
    <p:sldId id="366" r:id="rId14"/>
    <p:sldId id="367" r:id="rId15"/>
    <p:sldId id="370" r:id="rId16"/>
    <p:sldId id="368" r:id="rId17"/>
    <p:sldId id="369" r:id="rId18"/>
    <p:sldId id="371" r:id="rId19"/>
    <p:sldId id="373" r:id="rId20"/>
    <p:sldId id="372" r:id="rId21"/>
    <p:sldId id="374" r:id="rId22"/>
  </p:sldIdLst>
  <p:sldSz cx="9144000" cy="6858000" type="screen4x3"/>
  <p:notesSz cx="6797675" cy="9872663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183" autoAdjust="0"/>
    <p:restoredTop sz="93792" autoAdjust="0"/>
  </p:normalViewPr>
  <p:slideViewPr>
    <p:cSldViewPr>
      <p:cViewPr varScale="1">
        <p:scale>
          <a:sx n="62" d="100"/>
          <a:sy n="62" d="100"/>
        </p:scale>
        <p:origin x="1032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2BD00E-398F-45A6-B0E1-CE102B34FD99}" type="datetimeFigureOut">
              <a:rPr lang="sv-SE" smtClean="0"/>
              <a:t>2022-01-26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77925" y="1233488"/>
            <a:ext cx="444182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79450" y="4751388"/>
            <a:ext cx="5438775" cy="38877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49688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8AB3C8-BB36-4F47-9E31-E4ADA373EA6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96451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i="1" dirty="0"/>
              <a:t>Karl Den XII:s likfärd, </a:t>
            </a:r>
            <a:r>
              <a:rPr lang="sv-SE" i="0" dirty="0"/>
              <a:t>olja på duk, Gustaf Cederström, 1884</a:t>
            </a:r>
            <a:endParaRPr lang="sv-SE" i="1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AB3C8-BB36-4F47-9E31-E4ADA373EA65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116649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i="1" dirty="0"/>
              <a:t>Juno, äktenskapets gudinna</a:t>
            </a:r>
            <a:r>
              <a:rPr lang="sv-SE" i="0" dirty="0"/>
              <a:t>, gouache på pergament, Alexander Meurling, 1765</a:t>
            </a:r>
            <a:endParaRPr lang="sv-SE" i="1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AB3C8-BB36-4F47-9E31-E4ADA373EA65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015672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i="1" dirty="0"/>
              <a:t>Mars</a:t>
            </a:r>
            <a:r>
              <a:rPr lang="sv-SE" i="0" dirty="0"/>
              <a:t>, olja på duk, Giovanni Francesco </a:t>
            </a:r>
            <a:r>
              <a:rPr lang="sv-SE" i="0" dirty="0" err="1"/>
              <a:t>Romanelli</a:t>
            </a:r>
            <a:r>
              <a:rPr lang="sv-SE" i="0" dirty="0"/>
              <a:t>, </a:t>
            </a:r>
            <a:r>
              <a:rPr lang="sv-SE" i="0" dirty="0" err="1"/>
              <a:t>Bartolomeo</a:t>
            </a:r>
            <a:r>
              <a:rPr lang="sv-SE" i="0" dirty="0"/>
              <a:t> </a:t>
            </a:r>
            <a:r>
              <a:rPr lang="sv-SE" i="0" dirty="0" err="1"/>
              <a:t>Schidone</a:t>
            </a:r>
            <a:r>
              <a:rPr lang="sv-SE" i="0" dirty="0"/>
              <a:t>,</a:t>
            </a:r>
            <a:endParaRPr lang="sv-SE" i="1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AB3C8-BB36-4F47-9E31-E4ADA373EA65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964974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i="1" dirty="0"/>
              <a:t>Psyke</a:t>
            </a:r>
            <a:r>
              <a:rPr lang="sv-SE" dirty="0"/>
              <a:t>, olja på duk, Jean Joseph </a:t>
            </a:r>
            <a:r>
              <a:rPr lang="sv-SE" dirty="0" err="1"/>
              <a:t>Taillasson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AB3C8-BB36-4F47-9E31-E4ADA373EA65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563358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Figurin, </a:t>
            </a:r>
            <a:r>
              <a:rPr lang="sv-SE" i="1" dirty="0"/>
              <a:t>Neptunus stående på mussla</a:t>
            </a:r>
            <a:r>
              <a:rPr lang="sv-SE" i="0" dirty="0"/>
              <a:t>, porslin med målad dekor, Okänd, Royal Crown Derby </a:t>
            </a:r>
            <a:r>
              <a:rPr lang="sv-SE" i="0" dirty="0" err="1"/>
              <a:t>Porcelain</a:t>
            </a:r>
            <a:r>
              <a:rPr lang="sv-SE" i="0" dirty="0"/>
              <a:t> Co. Ltd, 1770-1780</a:t>
            </a:r>
            <a:endParaRPr lang="sv-SE" i="1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AB3C8-BB36-4F47-9E31-E4ADA373EA65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687997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i="1" dirty="0"/>
              <a:t>Lovisa Ulrika som Aurora</a:t>
            </a:r>
            <a:r>
              <a:rPr lang="sv-SE" dirty="0"/>
              <a:t>, olja på duk, </a:t>
            </a:r>
            <a:r>
              <a:rPr lang="sv-SE" b="0" i="0" dirty="0">
                <a:solidFill>
                  <a:srgbClr val="4D5156"/>
                </a:solidFill>
                <a:effectLst/>
                <a:latin typeface="+mn-lt"/>
              </a:rPr>
              <a:t>François Adrien </a:t>
            </a:r>
            <a:r>
              <a:rPr lang="sv-SE" b="0" i="0" dirty="0" err="1">
                <a:solidFill>
                  <a:srgbClr val="4D5156"/>
                </a:solidFill>
                <a:effectLst/>
                <a:latin typeface="+mn-lt"/>
              </a:rPr>
              <a:t>Grasognon</a:t>
            </a:r>
            <a:r>
              <a:rPr lang="sv-SE" b="0" i="0" dirty="0">
                <a:solidFill>
                  <a:srgbClr val="4D5156"/>
                </a:solidFill>
                <a:effectLst/>
                <a:latin typeface="+mn-lt"/>
              </a:rPr>
              <a:t> </a:t>
            </a:r>
            <a:r>
              <a:rPr lang="sv-SE" b="0" i="0" dirty="0" err="1">
                <a:solidFill>
                  <a:srgbClr val="4D5156"/>
                </a:solidFill>
                <a:effectLst/>
                <a:latin typeface="+mn-lt"/>
              </a:rPr>
              <a:t>Latinville</a:t>
            </a:r>
            <a:r>
              <a:rPr lang="sv-SE" b="0" i="0" dirty="0">
                <a:solidFill>
                  <a:srgbClr val="4D5156"/>
                </a:solidFill>
                <a:effectLst/>
                <a:latin typeface="+mn-lt"/>
              </a:rPr>
              <a:t>, 1700-talet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AB3C8-BB36-4F47-9E31-E4ADA373EA65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611762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i="1" dirty="0"/>
              <a:t>Offer till Venus,</a:t>
            </a:r>
            <a:r>
              <a:rPr lang="sv-SE" i="0" dirty="0"/>
              <a:t> olja på duk, Peter Paul Rubens, 1630-tal</a:t>
            </a:r>
            <a:endParaRPr lang="sv-SE" i="1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AB3C8-BB36-4F47-9E31-E4ADA373EA65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870897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i="1" dirty="0"/>
              <a:t>Amor triumferande bland konstens och krigets emblem, </a:t>
            </a:r>
            <a:r>
              <a:rPr lang="sv-SE" i="0" dirty="0"/>
              <a:t>olja på duk, Thomas </a:t>
            </a:r>
            <a:r>
              <a:rPr lang="sv-SE" i="0" dirty="0" err="1"/>
              <a:t>Willeboirts</a:t>
            </a:r>
            <a:r>
              <a:rPr lang="sv-SE" i="0" dirty="0"/>
              <a:t> </a:t>
            </a:r>
            <a:r>
              <a:rPr lang="sv-SE" i="0" dirty="0" err="1"/>
              <a:t>Bosschaert</a:t>
            </a:r>
            <a:r>
              <a:rPr lang="sv-SE" i="0" dirty="0"/>
              <a:t> och Paul de Vos, 1600-tal</a:t>
            </a:r>
            <a:endParaRPr lang="sv-SE" i="1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AB3C8-BB36-4F47-9E31-E4ADA373EA65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21432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i="1" dirty="0"/>
              <a:t>Amorin</a:t>
            </a:r>
            <a:r>
              <a:rPr lang="sv-SE" i="0" dirty="0"/>
              <a:t>, olja på duk, Julius Kronberg, 1878</a:t>
            </a:r>
            <a:endParaRPr lang="sv-SE" i="1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AB3C8-BB36-4F47-9E31-E4ADA373EA65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480440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i="1" dirty="0"/>
              <a:t>Jupiter och </a:t>
            </a:r>
            <a:r>
              <a:rPr lang="sv-SE" i="1" dirty="0" err="1"/>
              <a:t>Bellerophon</a:t>
            </a:r>
            <a:r>
              <a:rPr lang="sv-SE" i="0" dirty="0"/>
              <a:t>,</a:t>
            </a:r>
            <a:r>
              <a:rPr lang="sv-SE" i="1" dirty="0"/>
              <a:t> olja på duk, Okänd (kopia efter Pietro da </a:t>
            </a:r>
            <a:r>
              <a:rPr lang="sv-SE" i="1" dirty="0" err="1"/>
              <a:t>Cortona</a:t>
            </a:r>
            <a:r>
              <a:rPr lang="sv-SE" i="1" dirty="0"/>
              <a:t>)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AB3C8-BB36-4F47-9E31-E4ADA373EA65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840402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i="1" dirty="0"/>
              <a:t>Merkurius lämnar Antwerpen</a:t>
            </a:r>
            <a:r>
              <a:rPr lang="sv-SE" i="0" dirty="0"/>
              <a:t>. Fragment av större målning, olja på duk, Theodor van </a:t>
            </a:r>
            <a:r>
              <a:rPr lang="sv-SE" i="0" dirty="0" err="1"/>
              <a:t>Thulden</a:t>
            </a:r>
            <a:r>
              <a:rPr lang="sv-SE" i="0" dirty="0"/>
              <a:t>, Peter Paul Rubens, 1600-tal</a:t>
            </a:r>
            <a:endParaRPr lang="sv-SE" i="1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AB3C8-BB36-4F47-9E31-E4ADA373EA65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198150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i="1" dirty="0"/>
              <a:t>Dianas jakt</a:t>
            </a:r>
            <a:r>
              <a:rPr lang="sv-SE" i="0" dirty="0"/>
              <a:t>, mosaik, Okänd (</a:t>
            </a:r>
            <a:r>
              <a:rPr lang="sv-SE" i="0" dirty="0" err="1"/>
              <a:t>Dominico</a:t>
            </a:r>
            <a:r>
              <a:rPr lang="sv-SE" i="0" dirty="0"/>
              <a:t> </a:t>
            </a:r>
            <a:r>
              <a:rPr lang="sv-SE" i="0" dirty="0" err="1"/>
              <a:t>Zampieri</a:t>
            </a:r>
            <a:r>
              <a:rPr lang="sv-SE" i="0" dirty="0"/>
              <a:t>)</a:t>
            </a:r>
            <a:endParaRPr lang="sv-SE" i="1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AB3C8-BB36-4F47-9E31-E4ADA373EA65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844426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i="1" dirty="0"/>
              <a:t>Venus triumf</a:t>
            </a:r>
            <a:r>
              <a:rPr lang="sv-SE" i="0" dirty="0"/>
              <a:t>, olja på duk, </a:t>
            </a:r>
            <a:r>
              <a:rPr lang="sv-SE" b="0" i="0" dirty="0">
                <a:solidFill>
                  <a:srgbClr val="4D5156"/>
                </a:solidFill>
                <a:effectLst/>
                <a:latin typeface="+mn-lt"/>
              </a:rPr>
              <a:t>François Boucher, 1740</a:t>
            </a:r>
            <a:endParaRPr lang="sv-SE" i="1" dirty="0">
              <a:latin typeface="+mn-lt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AB3C8-BB36-4F47-9E31-E4ADA373EA65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698918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i="1" dirty="0"/>
              <a:t>Minerva, </a:t>
            </a:r>
            <a:r>
              <a:rPr lang="sv-SE" i="0" dirty="0"/>
              <a:t>olja på duk, Johan </a:t>
            </a:r>
            <a:r>
              <a:rPr lang="sv-SE" i="0" dirty="0" err="1"/>
              <a:t>Sylvius</a:t>
            </a:r>
            <a:r>
              <a:rPr lang="sv-SE" i="0" dirty="0"/>
              <a:t>, 1600-talet</a:t>
            </a:r>
            <a:endParaRPr lang="sv-SE" i="1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AB3C8-BB36-4F47-9E31-E4ADA373EA65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89076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827585" y="754764"/>
            <a:ext cx="7488832" cy="586004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Rubrik på föreläsning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827585" y="1484784"/>
            <a:ext cx="7488832" cy="58600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/>
              <a:t>Namn på föreläsare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76B2D341-874A-488A-AFF4-6B8D0DF6A3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148" y="1916834"/>
            <a:ext cx="5122975" cy="51229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457200" y="6381328"/>
            <a:ext cx="8229600" cy="288032"/>
          </a:xfrm>
        </p:spPr>
        <p:txBody>
          <a:bodyPr>
            <a:normAutofit/>
          </a:bodyPr>
          <a:lstStyle>
            <a:lvl1pPr>
              <a:defRPr sz="1100" b="0"/>
            </a:lvl1pPr>
          </a:lstStyle>
          <a:p>
            <a:r>
              <a:rPr lang="sv-SE" dirty="0"/>
              <a:t>Bildtext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F3F8323F-22E6-4362-8853-BB357393F9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7" y="1777788"/>
            <a:ext cx="5401067" cy="5401067"/>
          </a:xfrm>
          <a:prstGeom prst="rect">
            <a:avLst/>
          </a:prstGeom>
        </p:spPr>
      </p:pic>
      <p:pic>
        <p:nvPicPr>
          <p:cNvPr id="15" name="Bildobjekt 14" descr="En bild som visar text&#10;&#10;Automatiskt genererad beskrivning">
            <a:extLst>
              <a:ext uri="{FF2B5EF4-FFF2-40B4-BE49-F238E27FC236}">
                <a16:creationId xmlns:a16="http://schemas.microsoft.com/office/drawing/2014/main" id="{B870E11B-F9AE-4724-B39D-00A66FAFD0C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5" y="-315416"/>
            <a:ext cx="5401067" cy="540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951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27584" y="1628800"/>
            <a:ext cx="7859216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6" r:id="rId3"/>
  </p:sldLayoutIdLst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Arial" panose="020B0604020202020204" pitchFamily="34" charset="0"/>
          <a:ea typeface="Verdana" pitchFamily="34" charset="0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200" b="0" kern="1200">
          <a:solidFill>
            <a:schemeClr val="tx1"/>
          </a:solidFill>
          <a:latin typeface="Arial" panose="020B0604020202020204" pitchFamily="34" charset="0"/>
          <a:ea typeface="Verdana" pitchFamily="34" charset="0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200" b="0" kern="1200">
          <a:solidFill>
            <a:schemeClr val="tx1"/>
          </a:solidFill>
          <a:latin typeface="Arial" panose="020B0604020202020204" pitchFamily="34" charset="0"/>
          <a:ea typeface="Verdana" pitchFamily="34" charset="0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200" b="0" kern="1200">
          <a:solidFill>
            <a:schemeClr val="tx1"/>
          </a:solidFill>
          <a:latin typeface="Arial" panose="020B0604020202020204" pitchFamily="34" charset="0"/>
          <a:ea typeface="Verdana" pitchFamily="34" charset="0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200" b="0" kern="1200">
          <a:solidFill>
            <a:schemeClr val="tx1"/>
          </a:solidFill>
          <a:latin typeface="Arial" panose="020B0604020202020204" pitchFamily="34" charset="0"/>
          <a:ea typeface="Verdana" pitchFamily="34" charset="0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200" b="0" kern="1200">
          <a:solidFill>
            <a:schemeClr val="tx1"/>
          </a:solidFill>
          <a:latin typeface="Arial" panose="020B0604020202020204" pitchFamily="34" charset="0"/>
          <a:ea typeface="Verdana" pitchFamily="34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D01C516-D643-4FDB-8087-CA2D915B6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9FC4198F-F45B-4018-8440-0256AD86EE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1404" y="0"/>
            <a:ext cx="96668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5538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17DF6C0A-B446-43C3-BAAA-862904547C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70366" cy="6858000"/>
          </a:xfrm>
          <a:prstGeom prst="rect">
            <a:avLst/>
          </a:prstGeom>
        </p:spPr>
      </p:pic>
      <p:pic>
        <p:nvPicPr>
          <p:cNvPr id="3" name="Bildobjekt 2" descr="En bild som visar text&#10;&#10;Automatiskt genererad beskrivning">
            <a:extLst>
              <a:ext uri="{FF2B5EF4-FFF2-40B4-BE49-F238E27FC236}">
                <a16:creationId xmlns:a16="http://schemas.microsoft.com/office/drawing/2014/main" id="{D226FDC1-D2B1-4BD9-A262-0B0DAE73D9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563" y="219834"/>
            <a:ext cx="5411240" cy="641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993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7869280B-D167-4911-9987-EAE57C4799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70366" cy="6858000"/>
          </a:xfrm>
          <a:prstGeom prst="rect">
            <a:avLst/>
          </a:prstGeom>
        </p:spPr>
      </p:pic>
      <p:pic>
        <p:nvPicPr>
          <p:cNvPr id="3" name="Bildobjekt 2" descr="En bild som visar karta&#10;&#10;Automatiskt genererad beskrivning">
            <a:extLst>
              <a:ext uri="{FF2B5EF4-FFF2-40B4-BE49-F238E27FC236}">
                <a16:creationId xmlns:a16="http://schemas.microsoft.com/office/drawing/2014/main" id="{F772C0D3-99BF-4336-A996-43457C9D50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" t="1701" r="1899" b="1701"/>
          <a:stretch/>
        </p:blipFill>
        <p:spPr>
          <a:xfrm>
            <a:off x="611307" y="232651"/>
            <a:ext cx="7921386" cy="6392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0562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8464CFD3-547B-49B2-A42A-63F44CDD1F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70366" cy="6858000"/>
          </a:xfrm>
          <a:prstGeom prst="rect">
            <a:avLst/>
          </a:prstGeom>
        </p:spPr>
      </p:pic>
      <p:pic>
        <p:nvPicPr>
          <p:cNvPr id="3" name="Bildobjekt 2" descr="En bild som visar text, gammal, målning, tyg&#10;&#10;Automatiskt genererad beskrivning">
            <a:extLst>
              <a:ext uri="{FF2B5EF4-FFF2-40B4-BE49-F238E27FC236}">
                <a16:creationId xmlns:a16="http://schemas.microsoft.com/office/drawing/2014/main" id="{CA22CC6E-C606-4FBB-9C3C-2046C8A1A7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202332"/>
            <a:ext cx="4750922" cy="645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9704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7E91B59A-8264-43E4-8378-82582483F5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70366" cy="6858000"/>
          </a:xfrm>
          <a:prstGeom prst="rect">
            <a:avLst/>
          </a:prstGeom>
        </p:spPr>
      </p:pic>
      <p:pic>
        <p:nvPicPr>
          <p:cNvPr id="4" name="Bildobjekt 3" descr="En bild som visar sängkläder&#10;&#10;Automatiskt genererad beskrivning">
            <a:extLst>
              <a:ext uri="{FF2B5EF4-FFF2-40B4-BE49-F238E27FC236}">
                <a16:creationId xmlns:a16="http://schemas.microsoft.com/office/drawing/2014/main" id="{4CA18C45-4635-44C2-AB22-342AE022A4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4" t="5900" r="4702" b="3801"/>
          <a:stretch/>
        </p:blipFill>
        <p:spPr>
          <a:xfrm>
            <a:off x="790395" y="271543"/>
            <a:ext cx="7563209" cy="631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4784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A3ECB3CC-88EE-4908-B004-4682698E61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70366" cy="6858000"/>
          </a:xfrm>
          <a:prstGeom prst="rect">
            <a:avLst/>
          </a:prstGeom>
        </p:spPr>
      </p:pic>
      <p:pic>
        <p:nvPicPr>
          <p:cNvPr id="3" name="Bildobjekt 2" descr="En bild som visar text, person&#10;&#10;Automatiskt genererad beskrivning">
            <a:extLst>
              <a:ext uri="{FF2B5EF4-FFF2-40B4-BE49-F238E27FC236}">
                <a16:creationId xmlns:a16="http://schemas.microsoft.com/office/drawing/2014/main" id="{03441B82-48D6-4DD1-B928-5B6132F80F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927" y="231744"/>
            <a:ext cx="6394511" cy="6394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5519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DD0FBA12-5DCF-4EF2-BB93-E6EBCCA1AC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70366" cy="6858000"/>
          </a:xfrm>
          <a:prstGeom prst="rect">
            <a:avLst/>
          </a:prstGeom>
        </p:spPr>
      </p:pic>
      <p:pic>
        <p:nvPicPr>
          <p:cNvPr id="4" name="Bildobjekt 3" descr="En bild som visar spegel, person, bildram, båt&#10;&#10;Automatiskt genererad beskrivning">
            <a:extLst>
              <a:ext uri="{FF2B5EF4-FFF2-40B4-BE49-F238E27FC236}">
                <a16:creationId xmlns:a16="http://schemas.microsoft.com/office/drawing/2014/main" id="{ED7D98D7-DA35-428B-B68E-B3500A9DD2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" t="2227" r="2588" b="2015"/>
          <a:stretch/>
        </p:blipFill>
        <p:spPr>
          <a:xfrm>
            <a:off x="1979712" y="332656"/>
            <a:ext cx="5256584" cy="619268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862025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150E5ADA-0618-44CF-AC37-F7CD98415F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70366" cy="6858000"/>
          </a:xfrm>
          <a:prstGeom prst="rect">
            <a:avLst/>
          </a:prstGeom>
        </p:spPr>
      </p:pic>
      <p:pic>
        <p:nvPicPr>
          <p:cNvPr id="4" name="Bildobjekt 3" descr="En bild som visar porslin&#10;&#10;Automatiskt genererad beskrivning">
            <a:extLst>
              <a:ext uri="{FF2B5EF4-FFF2-40B4-BE49-F238E27FC236}">
                <a16:creationId xmlns:a16="http://schemas.microsoft.com/office/drawing/2014/main" id="{44B97380-3499-4EF8-B963-464069D40C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473" y="274340"/>
            <a:ext cx="3667420" cy="630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436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687381FF-B643-451A-9702-8C812631E2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70366" cy="6858000"/>
          </a:xfrm>
          <a:prstGeom prst="rect">
            <a:avLst/>
          </a:prstGeom>
        </p:spPr>
      </p:pic>
      <p:pic>
        <p:nvPicPr>
          <p:cNvPr id="4" name="Bildobjekt 3" descr="En bild som visar text, person, inomhus, står&#10;&#10;Automatiskt genererad beskrivning">
            <a:extLst>
              <a:ext uri="{FF2B5EF4-FFF2-40B4-BE49-F238E27FC236}">
                <a16:creationId xmlns:a16="http://schemas.microsoft.com/office/drawing/2014/main" id="{71AB9841-A6BE-4757-BE1E-A57FCB9EE9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150" y="242536"/>
            <a:ext cx="5144066" cy="6372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5904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0C55C00-5C18-485F-85ED-5C207B6D0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91D91C16-E030-42B0-BE17-58430324E8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703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9991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FAD18AE2-2387-4496-8F30-7D6F9BDA02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80"/>
            <a:ext cx="9170366" cy="685968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791DB6BA-D673-428C-94D4-50A1C8592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6480720"/>
          </a:xfrm>
        </p:spPr>
        <p:txBody>
          <a:bodyPr>
            <a:noAutofit/>
          </a:bodyPr>
          <a:lstStyle/>
          <a:p>
            <a:pPr algn="ctr"/>
            <a:r>
              <a:rPr lang="sv-SE" sz="2000" dirty="0">
                <a:solidFill>
                  <a:schemeClr val="bg1"/>
                </a:solidFill>
                <a:latin typeface="Georgia" panose="02040502050405020303" pitchFamily="18" charset="0"/>
              </a:rPr>
              <a:t>Bli historiespanare</a:t>
            </a:r>
            <a:endParaRPr lang="sv-SE" sz="20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35881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ext, utomhus, snö&#10;&#10;Automatiskt genererad beskrivning">
            <a:extLst>
              <a:ext uri="{FF2B5EF4-FFF2-40B4-BE49-F238E27FC236}">
                <a16:creationId xmlns:a16="http://schemas.microsoft.com/office/drawing/2014/main" id="{D31EFB06-52C5-445B-B98E-78FD5D7052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3" t="3968" r="5159" b="5065"/>
          <a:stretch/>
        </p:blipFill>
        <p:spPr>
          <a:xfrm>
            <a:off x="-1" y="-2746"/>
            <a:ext cx="9153925" cy="6860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4240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599E544F-39EE-49DB-8EFD-8DAC1CEE0E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70366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1823DD55-9700-4416-B64B-A63BC2598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6480720"/>
          </a:xfrm>
        </p:spPr>
        <p:txBody>
          <a:bodyPr>
            <a:normAutofit/>
          </a:bodyPr>
          <a:lstStyle/>
          <a:p>
            <a:pPr algn="ctr"/>
            <a:r>
              <a:rPr lang="sv-SE" sz="2000" dirty="0">
                <a:solidFill>
                  <a:schemeClr val="bg1"/>
                </a:solidFill>
                <a:latin typeface="Georgia" panose="02040502050405020303" pitchFamily="18" charset="0"/>
              </a:rPr>
              <a:t>Spana efter gudar och gudinnor i konsten</a:t>
            </a:r>
          </a:p>
        </p:txBody>
      </p:sp>
    </p:spTree>
    <p:extLst>
      <p:ext uri="{BB962C8B-B14F-4D97-AF65-F5344CB8AC3E}">
        <p14:creationId xmlns:p14="http://schemas.microsoft.com/office/powerpoint/2010/main" val="31518246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3DF2AE01-E687-4E4B-B598-6D700F639B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70366" cy="6858000"/>
          </a:xfrm>
          <a:prstGeom prst="rect">
            <a:avLst/>
          </a:prstGeom>
        </p:spPr>
      </p:pic>
      <p:pic>
        <p:nvPicPr>
          <p:cNvPr id="3" name="Bildobjekt 2" descr="En bild som visar text&#10;&#10;Automatiskt genererad beskrivning">
            <a:extLst>
              <a:ext uri="{FF2B5EF4-FFF2-40B4-BE49-F238E27FC236}">
                <a16:creationId xmlns:a16="http://schemas.microsoft.com/office/drawing/2014/main" id="{DD4EB8A2-B2CB-4C96-A11D-015D2F9FBA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912" y="227135"/>
            <a:ext cx="6820541" cy="640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8804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08B2F774-32A1-4653-97ED-7CC62EC665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70366" cy="6858000"/>
          </a:xfrm>
          <a:prstGeom prst="rect">
            <a:avLst/>
          </a:prstGeom>
        </p:spPr>
      </p:pic>
      <p:pic>
        <p:nvPicPr>
          <p:cNvPr id="3" name="Bildobjekt 2" descr="En bild som visar text, inomhus&#10;&#10;Automatiskt genererad beskrivning">
            <a:extLst>
              <a:ext uri="{FF2B5EF4-FFF2-40B4-BE49-F238E27FC236}">
                <a16:creationId xmlns:a16="http://schemas.microsoft.com/office/drawing/2014/main" id="{17D83CD6-8CC6-4B82-AAB0-C7699F2237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54" y="429148"/>
            <a:ext cx="8514692" cy="599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5225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E5E8F35A-69A7-42A5-A3AA-E4250A98CE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70366" cy="6858000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E0D7724A-F073-42D1-81F8-440AEF2D6C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128" y="202332"/>
            <a:ext cx="4087743" cy="645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7818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32FE2E24-863A-4B58-95A9-0DEA16F738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70366" cy="6858000"/>
          </a:xfrm>
          <a:prstGeom prst="rect">
            <a:avLst/>
          </a:prstGeom>
        </p:spPr>
      </p:pic>
      <p:pic>
        <p:nvPicPr>
          <p:cNvPr id="3" name="Bildobjekt 2" descr="En bild som visar text, vattensport, simmar&#10;&#10;Automatiskt genererad beskrivning">
            <a:extLst>
              <a:ext uri="{FF2B5EF4-FFF2-40B4-BE49-F238E27FC236}">
                <a16:creationId xmlns:a16="http://schemas.microsoft.com/office/drawing/2014/main" id="{DF436D21-6099-43D6-A2CB-8845E61D7A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58" y="271294"/>
            <a:ext cx="7857884" cy="631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3481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06A976FE-2D09-4F51-B913-884BC57AAF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70366" cy="6858000"/>
          </a:xfrm>
          <a:prstGeom prst="rect">
            <a:avLst/>
          </a:prstGeom>
        </p:spPr>
      </p:pic>
      <p:pic>
        <p:nvPicPr>
          <p:cNvPr id="3" name="Bildobjekt 2" descr="En bild som visar text, inomhus, tyg&#10;&#10;Automatiskt genererad beskrivning">
            <a:extLst>
              <a:ext uri="{FF2B5EF4-FFF2-40B4-BE49-F238E27FC236}">
                <a16:creationId xmlns:a16="http://schemas.microsoft.com/office/drawing/2014/main" id="{858103A2-E230-4A6A-A7C6-983B88ABF4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290" y="202332"/>
            <a:ext cx="3119786" cy="645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0122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_NM digitalt föredrag 2021_fyrkantig_4_3.pptx" id="{15D5562F-5186-451C-930B-FA1C802A128A}" vid="{7F0E70E2-DB7A-4D17-8719-7008628E1315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15108047B39AE40BB17C2346315E8BF" ma:contentTypeVersion="11" ma:contentTypeDescription="Skapa ett nytt dokument." ma:contentTypeScope="" ma:versionID="13da59d71c26e96709afc162511dfdce">
  <xsd:schema xmlns:xsd="http://www.w3.org/2001/XMLSchema" xmlns:xs="http://www.w3.org/2001/XMLSchema" xmlns:p="http://schemas.microsoft.com/office/2006/metadata/properties" xmlns:ns2="e67587f5-adf7-4d29-845c-d188acb08118" xmlns:ns3="4e5d6764-65c6-4d43-b28e-100507ec76e7" targetNamespace="http://schemas.microsoft.com/office/2006/metadata/properties" ma:root="true" ma:fieldsID="e62f2324c07a4c88d1a281f8c9f9b3d1" ns2:_="" ns3:_="">
    <xsd:import namespace="e67587f5-adf7-4d29-845c-d188acb08118"/>
    <xsd:import namespace="4e5d6764-65c6-4d43-b28e-100507ec76e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DateTake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7587f5-adf7-4d29-845c-d188acb0811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5d6764-65c6-4d43-b28e-100507ec76e7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B698DFC-503A-49C1-95AB-DC4E47A405A2}"/>
</file>

<file path=customXml/itemProps2.xml><?xml version="1.0" encoding="utf-8"?>
<ds:datastoreItem xmlns:ds="http://schemas.openxmlformats.org/officeDocument/2006/customXml" ds:itemID="{BEDC5ED5-9FF9-4263-A658-E0C76EEF604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B91DAE1-030F-4833-A040-F12E59516870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NM_digitalt föredrag_4_3_fyrkantig</Template>
  <TotalTime>1371</TotalTime>
  <Words>224</Words>
  <Application>Microsoft Office PowerPoint</Application>
  <PresentationFormat>Bildspel på skärmen (4:3)</PresentationFormat>
  <Paragraphs>30</Paragraphs>
  <Slides>18</Slides>
  <Notes>14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18</vt:i4>
      </vt:variant>
    </vt:vector>
  </HeadingPairs>
  <TitlesOfParts>
    <vt:vector size="22" baseType="lpstr">
      <vt:lpstr>Arial</vt:lpstr>
      <vt:lpstr>Calibri</vt:lpstr>
      <vt:lpstr>Georgia</vt:lpstr>
      <vt:lpstr>Office-tema</vt:lpstr>
      <vt:lpstr>PowerPoint-presentation</vt:lpstr>
      <vt:lpstr>Bli historiespanare</vt:lpstr>
      <vt:lpstr>PowerPoint-presentation</vt:lpstr>
      <vt:lpstr>Spana efter gudar och gudinnor i konsten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>Nationalmuseum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Helena Sjödin</dc:creator>
  <cp:lastModifiedBy>Helena Sjödin</cp:lastModifiedBy>
  <cp:revision>26</cp:revision>
  <cp:lastPrinted>2017-09-29T12:31:04Z</cp:lastPrinted>
  <dcterms:created xsi:type="dcterms:W3CDTF">2022-01-12T14:08:45Z</dcterms:created>
  <dcterms:modified xsi:type="dcterms:W3CDTF">2022-01-26T13:41:01Z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0x010100D15108047B39AE40BB17C2346315E8BF</vt:lpwstr>
  </property>
</Properties>
</file>