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256" r:id="rId5"/>
    <p:sldId id="265" r:id="rId6"/>
    <p:sldId id="266" r:id="rId7"/>
    <p:sldId id="267" r:id="rId8"/>
    <p:sldId id="268" r:id="rId9"/>
    <p:sldId id="271" r:id="rId10"/>
    <p:sldId id="272" r:id="rId11"/>
    <p:sldId id="273" r:id="rId12"/>
    <p:sldId id="274" r:id="rId13"/>
    <p:sldId id="275" r:id="rId14"/>
    <p:sldId id="278" r:id="rId15"/>
    <p:sldId id="277" r:id="rId16"/>
    <p:sldId id="279" r:id="rId17"/>
    <p:sldId id="261" r:id="rId18"/>
    <p:sldId id="280" r:id="rId19"/>
    <p:sldId id="281" r:id="rId20"/>
    <p:sldId id="264" r:id="rId21"/>
    <p:sldId id="262" r:id="rId22"/>
    <p:sldId id="263" r:id="rId23"/>
    <p:sldId id="282" r:id="rId24"/>
  </p:sldIdLst>
  <p:sldSz cx="12192000" cy="6858000"/>
  <p:notesSz cx="6797675" cy="9872663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13" autoAdjust="0"/>
    <p:restoredTop sz="94660"/>
  </p:normalViewPr>
  <p:slideViewPr>
    <p:cSldViewPr>
      <p:cViewPr>
        <p:scale>
          <a:sx n="37" d="100"/>
          <a:sy n="37" d="100"/>
        </p:scale>
        <p:origin x="796" y="75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EB6569-FA26-4396-BA67-4C1DF849312E}" type="datetimeFigureOut">
              <a:rPr lang="sv-SE" smtClean="0"/>
              <a:t>2026-10-23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50266E-3454-4B54-A582-C19D4B08251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196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/>
              <a:t>Färgernas historia – från naturen till laboratorium</a:t>
            </a:r>
            <a:r>
              <a:rPr lang="sv-SE" dirty="0"/>
              <a:t>. Dåtidens konstnärsfärger.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59111-0FEB-44F2-959A-145CD32D070C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68902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/>
              <a:t>Färgernas historia – från naturen till laboratorium. </a:t>
            </a:r>
            <a:r>
              <a:rPr lang="sv-SE" dirty="0"/>
              <a:t>Syntetiska färgerna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59111-0FEB-44F2-959A-145CD32D070C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2301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1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Artemisias</a:t>
            </a:r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färger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Den heliga Katarina av Alexandria.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Artemisia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GentileschiUtf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1630-talet, Olja på duk.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59111-0FEB-44F2-959A-145CD32D070C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0103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/>
              <a:t>Färg är ljus</a:t>
            </a:r>
            <a:r>
              <a:rPr lang="sv-SE" dirty="0"/>
              <a:t>. 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Paris dom.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Noël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-Nicolas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Coypel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1728. Olja på duk.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59111-0FEB-44F2-959A-145CD32D070C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26222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/>
              <a:t>Färg är ljus. </a:t>
            </a:r>
            <a:r>
              <a:rPr lang="sv-SE" dirty="0"/>
              <a:t>Regnbåge, färgspektrum.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59111-0FEB-44F2-959A-145CD32D070C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59793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/>
              <a:t>Vit som gips. 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Venus från Melos. Okänd. Apollo di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Belvedere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Okänd. Gipsavgjutningar.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59111-0FEB-44F2-959A-145CD32D070C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24482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Blossande röd som en pion. 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Blomsterstilleben med fruktskål och ostron. Jan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Davidsz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de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Heem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Utf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troligen 1665 - 1672, Olja på duk 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59111-0FEB-44F2-959A-145CD32D070C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94215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Gul- pigg, varm eller farlig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"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Honey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”. Ru Runeberg; Skulptur silver. 2014.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59111-0FEB-44F2-959A-145CD32D070C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0775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Blå timmen. 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Riddarfjärden i Stockholm. Eugène Jansson. 1898. Olja på duk. </a:t>
            </a:r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Titta tillsammans 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Tänk om vi kunde kliva in i den här målningen. Hur skulle det kännas att vara i allt det blåa?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59111-0FEB-44F2-959A-145CD32D070C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398501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Färglabba med Goethe.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59111-0FEB-44F2-959A-145CD32D070C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389531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10878-AF79-BD0F-CF72-C4F8D9E29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EAE9BB75-3D84-351C-4619-8990F6A0DD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0EE70343-2261-B29C-C7E4-0A596FD6AD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/>
              <a:t>Skapa regnbågar à la Descartes. </a:t>
            </a:r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6525660-0BF8-0637-C267-BF1E8025DD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59111-0FEB-44F2-959A-145CD32D070C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9764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/>
              <a:t>Vilken färg har himlen idag? </a:t>
            </a:r>
            <a:r>
              <a:rPr lang="sv-SE" b="0" dirty="0"/>
              <a:t>Mall till </a:t>
            </a:r>
            <a:r>
              <a:rPr lang="sv-SE" b="0" dirty="0" err="1"/>
              <a:t>cyanometer</a:t>
            </a:r>
            <a:endParaRPr lang="sv-SE" b="0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59111-0FEB-44F2-959A-145CD32D070C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454388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Brandgul som försvann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Kanna med lock ”Duett”, </a:t>
            </a:r>
            <a:r>
              <a:rPr lang="sv-SE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Breger</a:t>
            </a:r>
            <a:r>
              <a:rPr lang="sv-SE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1959. Plast.</a:t>
            </a:r>
          </a:p>
          <a:p>
            <a:br>
              <a:rPr lang="sv-SE" dirty="0"/>
            </a:b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59111-0FEB-44F2-959A-145CD32D070C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373932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/>
              <a:t>Färgbingo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59111-0FEB-44F2-959A-145CD32D070C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14814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b="1" dirty="0"/>
              <a:t>Lura ögat med färg. </a:t>
            </a:r>
            <a:r>
              <a:rPr lang="sv-SE" b="0" dirty="0"/>
              <a:t>Efterfärgsbild.</a:t>
            </a:r>
            <a:endParaRPr lang="sv-SE" b="1" dirty="0"/>
          </a:p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59111-0FEB-44F2-959A-145CD32D070C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93575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 dirty="0"/>
              <a:t>Lura ögat med färg. </a:t>
            </a:r>
            <a:r>
              <a:rPr lang="sv-SE" b="0" dirty="0"/>
              <a:t>Efterfärgsbild.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59111-0FEB-44F2-959A-145CD32D070C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805303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Karta över färgutställningen.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359111-0FEB-44F2-959A-145CD32D070C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1250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23392" y="2130426"/>
            <a:ext cx="10654208" cy="147002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623392" y="3886200"/>
            <a:ext cx="10753195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09600" y="2337759"/>
            <a:ext cx="10972800" cy="378840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609600" y="2348881"/>
            <a:ext cx="5384800" cy="377728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97600" y="2348881"/>
            <a:ext cx="5384800" cy="377728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09600" y="1628800"/>
            <a:ext cx="10972800" cy="5040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609600" y="2348881"/>
            <a:ext cx="10972800" cy="3777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textruta 7"/>
          <p:cNvSpPr txBox="1">
            <a:spLocks noChangeArrowheads="1"/>
          </p:cNvSpPr>
          <p:nvPr userDrawn="1"/>
        </p:nvSpPr>
        <p:spPr bwMode="auto">
          <a:xfrm>
            <a:off x="11226801" y="6518276"/>
            <a:ext cx="742951" cy="15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291" tIns="32146" rIns="64291" bIns="32146">
            <a:spAutoFit/>
          </a:bodyPr>
          <a:lstStyle>
            <a:lvl1pPr eaLnBrk="0" hangingPunct="0">
              <a:defRPr sz="4200">
                <a:solidFill>
                  <a:srgbClr val="000000"/>
                </a:solidFill>
                <a:latin typeface="Arial Narrow" charset="0"/>
                <a:ea typeface="ヒラギノ角ゴ ProN W3" charset="0"/>
                <a:cs typeface="ヒラギノ角ゴ ProN W3" charset="0"/>
                <a:sym typeface="Arial Narrow" charset="0"/>
              </a:defRPr>
            </a:lvl1pPr>
            <a:lvl2pPr marL="742950" indent="-285750" eaLnBrk="0" hangingPunct="0">
              <a:defRPr sz="4200">
                <a:solidFill>
                  <a:srgbClr val="000000"/>
                </a:solidFill>
                <a:latin typeface="Arial Narrow" charset="0"/>
                <a:ea typeface="ヒラギノ角ゴ ProN W3" charset="0"/>
                <a:cs typeface="ヒラギノ角ゴ ProN W3" charset="0"/>
                <a:sym typeface="Arial Narrow" charset="0"/>
              </a:defRPr>
            </a:lvl2pPr>
            <a:lvl3pPr marL="1143000" indent="-228600" eaLnBrk="0" hangingPunct="0">
              <a:defRPr sz="4200">
                <a:solidFill>
                  <a:srgbClr val="000000"/>
                </a:solidFill>
                <a:latin typeface="Arial Narrow" charset="0"/>
                <a:ea typeface="ヒラギノ角ゴ ProN W3" charset="0"/>
                <a:cs typeface="ヒラギノ角ゴ ProN W3" charset="0"/>
                <a:sym typeface="Arial Narrow" charset="0"/>
              </a:defRPr>
            </a:lvl3pPr>
            <a:lvl4pPr marL="1600200" indent="-228600" eaLnBrk="0" hangingPunct="0">
              <a:defRPr sz="4200">
                <a:solidFill>
                  <a:srgbClr val="000000"/>
                </a:solidFill>
                <a:latin typeface="Arial Narrow" charset="0"/>
                <a:ea typeface="ヒラギノ角ゴ ProN W3" charset="0"/>
                <a:cs typeface="ヒラギノ角ゴ ProN W3" charset="0"/>
                <a:sym typeface="Arial Narrow" charset="0"/>
              </a:defRPr>
            </a:lvl4pPr>
            <a:lvl5pPr marL="2057400" indent="-228600" eaLnBrk="0" hangingPunct="0">
              <a:defRPr sz="4200">
                <a:solidFill>
                  <a:srgbClr val="000000"/>
                </a:solidFill>
                <a:latin typeface="Arial Narrow" charset="0"/>
                <a:ea typeface="ヒラギノ角ゴ ProN W3" charset="0"/>
                <a:cs typeface="ヒラギノ角ゴ ProN W3" charset="0"/>
                <a:sym typeface="Arial Narrow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Arial Narrow" charset="0"/>
                <a:ea typeface="ヒラギノ角ゴ ProN W3" charset="0"/>
                <a:cs typeface="ヒラギノ角ゴ ProN W3" charset="0"/>
                <a:sym typeface="Arial Narrow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Arial Narrow" charset="0"/>
                <a:ea typeface="ヒラギノ角ゴ ProN W3" charset="0"/>
                <a:cs typeface="ヒラギノ角ゴ ProN W3" charset="0"/>
                <a:sym typeface="Arial Narrow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Arial Narrow" charset="0"/>
                <a:ea typeface="ヒラギノ角ゴ ProN W3" charset="0"/>
                <a:cs typeface="ヒラギノ角ゴ ProN W3" charset="0"/>
                <a:sym typeface="Arial Narrow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rgbClr val="000000"/>
                </a:solidFill>
                <a:latin typeface="Arial Narrow" charset="0"/>
                <a:ea typeface="ヒラギノ角ゴ ProN W3" charset="0"/>
                <a:cs typeface="ヒラギノ角ゴ ProN W3" charset="0"/>
                <a:sym typeface="Arial Narrow" charset="0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CD816E4C-071E-BF42-A811-93521150AE7C}" type="slidenum">
              <a:rPr lang="sv-SE" sz="600" smtClean="0">
                <a:solidFill>
                  <a:schemeClr val="tx1"/>
                </a:solidFill>
                <a:latin typeface="Verdana"/>
                <a:cs typeface="Verdana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sv-SE" sz="600" dirty="0">
              <a:solidFill>
                <a:schemeClr val="tx1"/>
              </a:solidFill>
              <a:latin typeface="Verdana"/>
              <a:cs typeface="Verdana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6E698E8E-F705-4880-8657-7C18882F5F6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72" y="476672"/>
            <a:ext cx="2144885" cy="576064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anose="020B0604020202020204" pitchFamily="34" charset="0"/>
          <a:ea typeface="Verdana" pitchFamily="34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b="0" kern="1200">
          <a:solidFill>
            <a:schemeClr val="tx1"/>
          </a:solidFill>
          <a:latin typeface="Arial" panose="020B0604020202020204" pitchFamily="34" charset="0"/>
          <a:ea typeface="Verdana" pitchFamily="34" charset="0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b="0" kern="1200">
          <a:solidFill>
            <a:schemeClr val="tx1"/>
          </a:solidFill>
          <a:latin typeface="Arial" panose="020B0604020202020204" pitchFamily="34" charset="0"/>
          <a:ea typeface="Verdana" pitchFamily="34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b="0" kern="1200">
          <a:solidFill>
            <a:schemeClr val="tx1"/>
          </a:solidFill>
          <a:latin typeface="Arial" panose="020B0604020202020204" pitchFamily="34" charset="0"/>
          <a:ea typeface="Verdana" pitchFamily="34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200" b="0" kern="1200">
          <a:solidFill>
            <a:schemeClr val="tx1"/>
          </a:solidFill>
          <a:latin typeface="Arial" panose="020B0604020202020204" pitchFamily="34" charset="0"/>
          <a:ea typeface="Verdana" pitchFamily="34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200" b="0" kern="1200">
          <a:solidFill>
            <a:schemeClr val="tx1"/>
          </a:solidFill>
          <a:latin typeface="Arial" panose="020B0604020202020204" pitchFamily="34" charset="0"/>
          <a:ea typeface="Verdana" pitchFamily="34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5038289A-6F0E-0B7F-7E4C-41A0308E86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5B92DF0-F941-C05E-3201-F5A015C52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9683D45A-6806-4F64-998C-649B6A936F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" t="11570" r="772" b="4928"/>
          <a:stretch>
            <a:fillRect/>
          </a:stretch>
        </p:blipFill>
        <p:spPr>
          <a:xfrm>
            <a:off x="-7232" y="0"/>
            <a:ext cx="122064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225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2C747F-04B2-9851-995A-E708E2D0A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CD8E2DDA-0001-9893-C171-7A63F50F06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865"/>
          <a:stretch>
            <a:fillRect/>
          </a:stretch>
        </p:blipFill>
        <p:spPr>
          <a:xfrm>
            <a:off x="0" y="-243407"/>
            <a:ext cx="12192000" cy="728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895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7EBD13D6-DF83-3D40-853F-ED1C40203B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" t="2744" r="1878" b="2980"/>
          <a:stretch>
            <a:fillRect/>
          </a:stretch>
        </p:blipFill>
        <p:spPr>
          <a:xfrm>
            <a:off x="3160992" y="-3056"/>
            <a:ext cx="5870015" cy="6861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79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9C5DDF9C-F185-0F2C-BDB9-0CE3DF8BC7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80" y="3800"/>
            <a:ext cx="5436096" cy="690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726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181EF96-0D95-CD3D-41D2-2946D2B93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2897D32A-15BC-BB1E-DACD-0955770E6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" t="2761" r="-2642" b="35243"/>
          <a:stretch>
            <a:fillRect/>
          </a:stretch>
        </p:blipFill>
        <p:spPr>
          <a:xfrm>
            <a:off x="0" y="-286180"/>
            <a:ext cx="12590240" cy="731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054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0C6155D0-8065-7EF4-0E63-51D16C13F2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55"/>
          <a:stretch>
            <a:fillRect/>
          </a:stretch>
        </p:blipFill>
        <p:spPr>
          <a:xfrm>
            <a:off x="551384" y="-11962"/>
            <a:ext cx="5014497" cy="6878149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54FFCC94-8E59-9DDD-ABB1-337D369916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" b="8567"/>
          <a:stretch>
            <a:fillRect/>
          </a:stretch>
        </p:blipFill>
        <p:spPr>
          <a:xfrm>
            <a:off x="6626121" y="11960"/>
            <a:ext cx="4920359" cy="6854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0516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11546362-3648-422C-6529-2CA18D8AC1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9656" y="-16708"/>
            <a:ext cx="6372200" cy="6891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349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F3FB180-9A62-51A0-6B2A-C3B7A85C9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48E5E8F3-4E7B-F2ED-4E20-3D7993E982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" t="16017" r="39" b="11908"/>
          <a:stretch>
            <a:fillRect/>
          </a:stretch>
        </p:blipFill>
        <p:spPr>
          <a:xfrm>
            <a:off x="0" y="-137268"/>
            <a:ext cx="12192000" cy="6995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677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BDC896B1-51F0-C1F2-5F25-C4B2E0019F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43" t="2007" r="2305" b="1849"/>
          <a:stretch>
            <a:fillRect/>
          </a:stretch>
        </p:blipFill>
        <p:spPr>
          <a:xfrm>
            <a:off x="2981908" y="-22765"/>
            <a:ext cx="6228184" cy="6903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703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0E6BEA26-E845-96DD-A99B-66D604DAA7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" t="47559" r="37516"/>
          <a:stretch>
            <a:fillRect/>
          </a:stretch>
        </p:blipFill>
        <p:spPr>
          <a:xfrm>
            <a:off x="-82910" y="-44464"/>
            <a:ext cx="12274910" cy="6898185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8161AE5C-4410-5BD3-8276-CAC94CE4D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88640"/>
            <a:ext cx="8229600" cy="6480720"/>
          </a:xfrm>
        </p:spPr>
        <p:txBody>
          <a:bodyPr>
            <a:normAutofit/>
          </a:bodyPr>
          <a:lstStyle/>
          <a:p>
            <a:pPr algn="ctr"/>
            <a:r>
              <a:rPr lang="sv-SE" sz="2400" dirty="0" err="1"/>
              <a:t>Färgfix</a:t>
            </a:r>
            <a:r>
              <a:rPr lang="sv-SE" sz="2400" dirty="0"/>
              <a:t> att göra i klassrummet. </a:t>
            </a:r>
          </a:p>
        </p:txBody>
      </p:sp>
    </p:spTree>
    <p:extLst>
      <p:ext uri="{BB962C8B-B14F-4D97-AF65-F5344CB8AC3E}">
        <p14:creationId xmlns:p14="http://schemas.microsoft.com/office/powerpoint/2010/main" val="11173541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C25D65EA-801F-FA16-53FE-2C013107EA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-1034" b="4132"/>
          <a:stretch>
            <a:fillRect/>
          </a:stretch>
        </p:blipFill>
        <p:spPr>
          <a:xfrm>
            <a:off x="1271464" y="98513"/>
            <a:ext cx="6831887" cy="6768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3636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C7203-6E9C-CF32-9E75-8F95077D2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4644BE9-B631-DD0B-4BDF-9E1F180C7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E39F86B-CAED-197A-11E6-6DB04CDF68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" t="2761" r="-2642" b="35243"/>
          <a:stretch>
            <a:fillRect/>
          </a:stretch>
        </p:blipFill>
        <p:spPr>
          <a:xfrm>
            <a:off x="-6558" y="-427493"/>
            <a:ext cx="12590240" cy="731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4089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947C0FD-0A02-517C-A578-00199748C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F1E138C3-8007-D4E0-5B8C-3907A1EA4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774" y="404664"/>
            <a:ext cx="11478451" cy="582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05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5C8147E5-6A4E-D051-1146-945A9ECEBF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908" y="0"/>
            <a:ext cx="6228184" cy="6995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4350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36C4C3-082C-662B-2199-6C6BEBEFC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D27E56F3-62BD-813F-8106-1B1296AAFE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333"/>
          <a:stretch>
            <a:fillRect/>
          </a:stretch>
        </p:blipFill>
        <p:spPr>
          <a:xfrm>
            <a:off x="409784" y="484853"/>
            <a:ext cx="5701136" cy="5559164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B0AD6EB8-0FB8-6EDA-CD1B-1A56ED7C0B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3115" y="484854"/>
            <a:ext cx="5522005" cy="560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80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B9BE02BE-0AC1-F3D7-0681-9727685468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56" y="-243408"/>
            <a:ext cx="11953623" cy="684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07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8FBB80F-9379-F790-87FD-F19082A8A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2A546D76-9A9B-DBC4-64CE-91BA0C0721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b="-4626"/>
          <a:stretch>
            <a:fillRect/>
          </a:stretch>
        </p:blipFill>
        <p:spPr>
          <a:xfrm>
            <a:off x="952161" y="352466"/>
            <a:ext cx="10854427" cy="667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282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BD0163D-4863-ED76-1173-35AFE5613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18A6A81-BEEC-F6E0-E14D-12EDA06C9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901" y="404664"/>
            <a:ext cx="9796198" cy="5580620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9462699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ED9BF1C9-737F-7CA9-308A-C7C6FCF921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6654"/>
          <a:stretch>
            <a:fillRect/>
          </a:stretch>
        </p:blipFill>
        <p:spPr>
          <a:xfrm>
            <a:off x="0" y="0"/>
            <a:ext cx="12172632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FEFA5741-C265-1682-8A20-B6C64FA21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839109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NM_svart_vit-orange" id="{E9BE88BA-26AD-4A6D-820E-89FB72A731B2}" vid="{2341EAD2-AB3F-4204-B24F-EC55FE3CEEE6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15108047B39AE40BB17C2346315E8BF" ma:contentTypeVersion="21" ma:contentTypeDescription="Skapa ett nytt dokument." ma:contentTypeScope="" ma:versionID="aee83e7f2ebaf2942eab8fa327790212">
  <xsd:schema xmlns:xsd="http://www.w3.org/2001/XMLSchema" xmlns:xs="http://www.w3.org/2001/XMLSchema" xmlns:p="http://schemas.microsoft.com/office/2006/metadata/properties" xmlns:ns2="e67587f5-adf7-4d29-845c-d188acb08118" xmlns:ns3="4e5d6764-65c6-4d43-b28e-100507ec76e7" targetNamespace="http://schemas.microsoft.com/office/2006/metadata/properties" ma:root="true" ma:fieldsID="ab2eb0c80a31d3bc944df0aa0ef49d83" ns2:_="" ns3:_="">
    <xsd:import namespace="e67587f5-adf7-4d29-845c-d188acb08118"/>
    <xsd:import namespace="4e5d6764-65c6-4d43-b28e-100507ec76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MediaServiceLocation" minOccurs="0"/>
                <xsd:element ref="ns2:lcf76f155ced4ddcb4097134ff3c332f" minOccurs="0"/>
                <xsd:element ref="ns2:MediaServiceObjectDetectorVersions" minOccurs="0"/>
                <xsd:element ref="ns2:Uppdateratp_x00e5_webb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7587f5-adf7-4d29-845c-d188acb081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Bildmarkeringar" ma:readOnly="false" ma:fieldId="{5cf76f15-5ced-4ddc-b409-7134ff3c332f}" ma:taxonomyMulti="true" ma:sspId="065adad3-fa52-4b54-b492-34d0bc71d3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Uppdateratp_x00e5_webb" ma:index="25" nillable="true" ma:displayName="Uppdaterat på webb" ma:format="Dropdown" ma:internalName="Uppdateratp_x00e5_webb">
      <xsd:simpleType>
        <xsd:restriction base="dms:Text">
          <xsd:maxLength value="255"/>
        </xsd:restriction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5d6764-65c6-4d43-b28e-100507ec76e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96f369d8-27b6-433c-9f0c-e20331c69bb4}" ma:internalName="TaxCatchAll" ma:showField="CatchAllData" ma:web="4e5d6764-65c6-4d43-b28e-100507ec76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67587f5-adf7-4d29-845c-d188acb08118">
      <Terms xmlns="http://schemas.microsoft.com/office/infopath/2007/PartnerControls"/>
    </lcf76f155ced4ddcb4097134ff3c332f>
    <Uppdateratp_x00e5_webb xmlns="e67587f5-adf7-4d29-845c-d188acb08118" xsi:nil="true"/>
    <TaxCatchAll xmlns="4e5d6764-65c6-4d43-b28e-100507ec76e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62B2ED-1F3A-4396-B4AF-86BE96FC5A95}"/>
</file>

<file path=customXml/itemProps2.xml><?xml version="1.0" encoding="utf-8"?>
<ds:datastoreItem xmlns:ds="http://schemas.openxmlformats.org/officeDocument/2006/customXml" ds:itemID="{4A714EA1-D208-42AC-8090-E5577FB3588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57E4390-6CE7-44E2-92B5-54F05570B2B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NM_svart_vit-orange_16_9</Template>
  <TotalTime>328</TotalTime>
  <Words>247</Words>
  <Application>Microsoft Office PowerPoint</Application>
  <PresentationFormat>Bredbild</PresentationFormat>
  <Paragraphs>36</Paragraphs>
  <Slides>20</Slides>
  <Notes>17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20</vt:i4>
      </vt:variant>
    </vt:vector>
  </HeadingPairs>
  <TitlesOfParts>
    <vt:vector size="24" baseType="lpstr">
      <vt:lpstr>Aptos</vt:lpstr>
      <vt:lpstr>Arial</vt:lpstr>
      <vt:lpstr>Verdana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Färgfix att göra i klassrummet. 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Helena Sjödin</dc:creator>
  <cp:lastModifiedBy>Helena Sjödin</cp:lastModifiedBy>
  <cp:revision>4</cp:revision>
  <cp:lastPrinted>2017-09-29T12:31:04Z</cp:lastPrinted>
  <dcterms:created xsi:type="dcterms:W3CDTF">2026-10-23T08:53:12Z</dcterms:created>
  <dcterms:modified xsi:type="dcterms:W3CDTF">2026-10-23T14:21:49Z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0x010100D15108047B39AE40BB17C2346315E8BF</vt:lpwstr>
  </property>
</Properties>
</file>